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notesMasterIdLst>
    <p:notesMasterId r:id="rId25"/>
  </p:notesMasterIdLst>
  <p:sldIdLst>
    <p:sldId id="355" r:id="rId3"/>
    <p:sldId id="299" r:id="rId4"/>
    <p:sldId id="364" r:id="rId5"/>
    <p:sldId id="379" r:id="rId6"/>
    <p:sldId id="370" r:id="rId7"/>
    <p:sldId id="380" r:id="rId8"/>
    <p:sldId id="381" r:id="rId9"/>
    <p:sldId id="368" r:id="rId10"/>
    <p:sldId id="369" r:id="rId11"/>
    <p:sldId id="382" r:id="rId12"/>
    <p:sldId id="383" r:id="rId13"/>
    <p:sldId id="384" r:id="rId14"/>
    <p:sldId id="385" r:id="rId15"/>
    <p:sldId id="386" r:id="rId16"/>
    <p:sldId id="387" r:id="rId17"/>
    <p:sldId id="388" r:id="rId18"/>
    <p:sldId id="389" r:id="rId19"/>
    <p:sldId id="365" r:id="rId20"/>
    <p:sldId id="390" r:id="rId21"/>
    <p:sldId id="366" r:id="rId22"/>
    <p:sldId id="367" r:id="rId23"/>
    <p:sldId id="335"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7869" autoAdjust="0"/>
  </p:normalViewPr>
  <p:slideViewPr>
    <p:cSldViewPr>
      <p:cViewPr varScale="1">
        <p:scale>
          <a:sx n="69" d="100"/>
          <a:sy n="69" d="100"/>
        </p:scale>
        <p:origin x="762"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0AFB6-2FB3-465A-8875-375EA1990A3D}" type="doc">
      <dgm:prSet loTypeId="urn:microsoft.com/office/officeart/2005/8/layout/pList2" loCatId="list" qsTypeId="urn:microsoft.com/office/officeart/2005/8/quickstyle/simple1" qsCatId="simple" csTypeId="urn:microsoft.com/office/officeart/2005/8/colors/accent6_1" csCatId="accent6" phldr="1"/>
      <dgm:spPr/>
      <dgm:t>
        <a:bodyPr/>
        <a:lstStyle/>
        <a:p>
          <a:endParaRPr lang="es-ES"/>
        </a:p>
      </dgm:t>
    </dgm:pt>
    <dgm:pt modelId="{4041D1E1-FA00-466D-85B1-60E597A2E72A}">
      <dgm:prSet phldrT="[Texto]"/>
      <dgm:spPr>
        <a:ln>
          <a:solidFill>
            <a:schemeClr val="tx2"/>
          </a:solidFill>
        </a:ln>
      </dgm:spPr>
      <dgm:t>
        <a:bodyPr/>
        <a:lstStyle/>
        <a:p>
          <a:r>
            <a:rPr lang="es-ES" dirty="0" smtClean="0"/>
            <a:t>Explicación del estado general de los edificios; pisos, paredes, techos, distribución</a:t>
          </a:r>
          <a:endParaRPr lang="es-ES" dirty="0"/>
        </a:p>
      </dgm:t>
    </dgm:pt>
    <dgm:pt modelId="{F76F6A2F-14BA-4234-9419-4322BA8FC38F}" type="parTrans" cxnId="{B65D51DC-1782-41B1-8361-3AFE304FEE43}">
      <dgm:prSet/>
      <dgm:spPr/>
      <dgm:t>
        <a:bodyPr/>
        <a:lstStyle/>
        <a:p>
          <a:endParaRPr lang="es-ES"/>
        </a:p>
      </dgm:t>
    </dgm:pt>
    <dgm:pt modelId="{24D07C8A-96C7-418E-9360-D1EA5C07500A}" type="sibTrans" cxnId="{B65D51DC-1782-41B1-8361-3AFE304FEE43}">
      <dgm:prSet/>
      <dgm:spPr/>
      <dgm:t>
        <a:bodyPr/>
        <a:lstStyle/>
        <a:p>
          <a:endParaRPr lang="es-ES"/>
        </a:p>
      </dgm:t>
    </dgm:pt>
    <dgm:pt modelId="{BDA9417E-91BC-40FF-8D6E-A6E3DDCC9038}">
      <dgm:prSet phldrT="[Texto]"/>
      <dgm:spPr>
        <a:ln>
          <a:solidFill>
            <a:schemeClr val="tx2"/>
          </a:solidFill>
        </a:ln>
      </dgm:spPr>
      <dgm:t>
        <a:bodyPr/>
        <a:lstStyle/>
        <a:p>
          <a:r>
            <a:rPr lang="es-ES" dirty="0" smtClean="0"/>
            <a:t>Explicación del estado general de Equipos y de características técnicas</a:t>
          </a:r>
          <a:endParaRPr lang="es-ES" dirty="0"/>
        </a:p>
      </dgm:t>
    </dgm:pt>
    <dgm:pt modelId="{6DDC1B82-CA1A-4507-9818-A269DB0DD57F}" type="parTrans" cxnId="{214F4820-D093-4029-A133-57F595EDC227}">
      <dgm:prSet/>
      <dgm:spPr/>
      <dgm:t>
        <a:bodyPr/>
        <a:lstStyle/>
        <a:p>
          <a:endParaRPr lang="es-ES"/>
        </a:p>
      </dgm:t>
    </dgm:pt>
    <dgm:pt modelId="{8555657E-055A-49AC-854D-7CEC382B6C94}" type="sibTrans" cxnId="{214F4820-D093-4029-A133-57F595EDC227}">
      <dgm:prSet/>
      <dgm:spPr/>
      <dgm:t>
        <a:bodyPr/>
        <a:lstStyle/>
        <a:p>
          <a:endParaRPr lang="es-ES"/>
        </a:p>
      </dgm:t>
    </dgm:pt>
    <dgm:pt modelId="{DDC3D720-5639-4B47-9EE6-D0DC7D5266B0}">
      <dgm:prSet phldrT="[Texto]"/>
      <dgm:spPr>
        <a:ln>
          <a:solidFill>
            <a:schemeClr val="tx2"/>
          </a:solidFill>
        </a:ln>
      </dgm:spPr>
      <dgm:t>
        <a:bodyPr/>
        <a:lstStyle/>
        <a:p>
          <a:r>
            <a:rPr lang="es-ES" dirty="0" smtClean="0"/>
            <a:t>Explicación del estado general del Parque vehicular para la prestación del servicio </a:t>
          </a:r>
          <a:endParaRPr lang="es-ES" dirty="0"/>
        </a:p>
      </dgm:t>
    </dgm:pt>
    <dgm:pt modelId="{0928FB3F-D1BB-4373-97E2-9F54532C7C68}" type="sibTrans" cxnId="{122F1140-89A6-4BA4-A5E3-8E84268FC690}">
      <dgm:prSet/>
      <dgm:spPr/>
      <dgm:t>
        <a:bodyPr/>
        <a:lstStyle/>
        <a:p>
          <a:endParaRPr lang="es-ES"/>
        </a:p>
      </dgm:t>
    </dgm:pt>
    <dgm:pt modelId="{1D736930-BBCB-45EE-93DD-3FDA357C6FDA}" type="parTrans" cxnId="{122F1140-89A6-4BA4-A5E3-8E84268FC690}">
      <dgm:prSet/>
      <dgm:spPr/>
      <dgm:t>
        <a:bodyPr/>
        <a:lstStyle/>
        <a:p>
          <a:endParaRPr lang="es-ES"/>
        </a:p>
      </dgm:t>
    </dgm:pt>
    <dgm:pt modelId="{E55969BB-DF61-4538-9E44-03018E9A6A39}">
      <dgm:prSet phldrT="[Texto]"/>
      <dgm:spPr>
        <a:ln>
          <a:solidFill>
            <a:schemeClr val="tx2"/>
          </a:solidFill>
        </a:ln>
      </dgm:spPr>
      <dgm:t>
        <a:bodyPr/>
        <a:lstStyle/>
        <a:p>
          <a:r>
            <a:rPr lang="es-ES" dirty="0" smtClean="0"/>
            <a:t>Radio teléfonos</a:t>
          </a:r>
          <a:endParaRPr lang="es-ES" dirty="0"/>
        </a:p>
      </dgm:t>
    </dgm:pt>
    <dgm:pt modelId="{5FAA144A-04CC-496D-8962-AC9D0AF239AD}" type="parTrans" cxnId="{5725699A-4D46-4AD3-8644-7E162158DBCD}">
      <dgm:prSet/>
      <dgm:spPr/>
      <dgm:t>
        <a:bodyPr/>
        <a:lstStyle/>
        <a:p>
          <a:endParaRPr lang="es-ES"/>
        </a:p>
      </dgm:t>
    </dgm:pt>
    <dgm:pt modelId="{67001EC2-E8A7-4F30-B121-FB5A131E1524}" type="sibTrans" cxnId="{5725699A-4D46-4AD3-8644-7E162158DBCD}">
      <dgm:prSet/>
      <dgm:spPr/>
      <dgm:t>
        <a:bodyPr/>
        <a:lstStyle/>
        <a:p>
          <a:endParaRPr lang="es-ES"/>
        </a:p>
      </dgm:t>
    </dgm:pt>
    <dgm:pt modelId="{683A555A-A750-43C2-A7B4-D9E95F2359FA}">
      <dgm:prSet phldrT="[Texto]"/>
      <dgm:spPr>
        <a:ln>
          <a:solidFill>
            <a:schemeClr val="tx2"/>
          </a:solidFill>
        </a:ln>
      </dgm:spPr>
      <dgm:t>
        <a:bodyPr/>
        <a:lstStyle/>
        <a:p>
          <a:r>
            <a:rPr lang="es-ES" dirty="0" smtClean="0"/>
            <a:t>Celulares</a:t>
          </a:r>
          <a:endParaRPr lang="es-ES" dirty="0"/>
        </a:p>
      </dgm:t>
    </dgm:pt>
    <dgm:pt modelId="{A58F617B-33B8-4438-85BD-85F226CA0A22}" type="parTrans" cxnId="{79CAFD38-8AB2-40C5-ABF8-22E0950D9EC7}">
      <dgm:prSet/>
      <dgm:spPr/>
      <dgm:t>
        <a:bodyPr/>
        <a:lstStyle/>
        <a:p>
          <a:endParaRPr lang="es-ES"/>
        </a:p>
      </dgm:t>
    </dgm:pt>
    <dgm:pt modelId="{273B5220-F569-43A3-9FF9-87C58E70F01A}" type="sibTrans" cxnId="{79CAFD38-8AB2-40C5-ABF8-22E0950D9EC7}">
      <dgm:prSet/>
      <dgm:spPr/>
      <dgm:t>
        <a:bodyPr/>
        <a:lstStyle/>
        <a:p>
          <a:endParaRPr lang="es-ES"/>
        </a:p>
      </dgm:t>
    </dgm:pt>
    <dgm:pt modelId="{4E897509-A9DD-458A-AD04-107E32AF75A9}">
      <dgm:prSet phldrT="[Texto]"/>
      <dgm:spPr>
        <a:ln>
          <a:solidFill>
            <a:schemeClr val="tx2"/>
          </a:solidFill>
        </a:ln>
      </dgm:spPr>
      <dgm:t>
        <a:bodyPr/>
        <a:lstStyle/>
        <a:p>
          <a:r>
            <a:rPr lang="es-ES" dirty="0" smtClean="0"/>
            <a:t>Tablet</a:t>
          </a:r>
          <a:endParaRPr lang="es-ES" dirty="0"/>
        </a:p>
      </dgm:t>
    </dgm:pt>
    <dgm:pt modelId="{A09D8669-9BD5-4B32-84B2-91F1F18918C9}" type="parTrans" cxnId="{7AF63EB1-2184-4530-B8D5-8A0D2D0D35B5}">
      <dgm:prSet/>
      <dgm:spPr/>
      <dgm:t>
        <a:bodyPr/>
        <a:lstStyle/>
        <a:p>
          <a:endParaRPr lang="es-ES"/>
        </a:p>
      </dgm:t>
    </dgm:pt>
    <dgm:pt modelId="{6E771D05-E4B0-42A7-BE61-BEDFBCD6133D}" type="sibTrans" cxnId="{7AF63EB1-2184-4530-B8D5-8A0D2D0D35B5}">
      <dgm:prSet/>
      <dgm:spPr/>
      <dgm:t>
        <a:bodyPr/>
        <a:lstStyle/>
        <a:p>
          <a:endParaRPr lang="es-ES"/>
        </a:p>
      </dgm:t>
    </dgm:pt>
    <dgm:pt modelId="{6721C200-3FF1-4F43-8B59-E30A67460B56}">
      <dgm:prSet phldrT="[Texto]"/>
      <dgm:spPr>
        <a:ln>
          <a:solidFill>
            <a:schemeClr val="tx2"/>
          </a:solidFill>
        </a:ln>
      </dgm:spPr>
      <dgm:t>
        <a:bodyPr/>
        <a:lstStyle/>
        <a:p>
          <a:r>
            <a:rPr lang="es-ES" dirty="0" smtClean="0"/>
            <a:t>GPS</a:t>
          </a:r>
          <a:endParaRPr lang="es-ES" dirty="0"/>
        </a:p>
      </dgm:t>
    </dgm:pt>
    <dgm:pt modelId="{493EBE88-C644-4BED-89BD-37AB58F06F22}" type="parTrans" cxnId="{909DF147-1893-48AE-8249-46D49B800011}">
      <dgm:prSet/>
      <dgm:spPr/>
      <dgm:t>
        <a:bodyPr/>
        <a:lstStyle/>
        <a:p>
          <a:endParaRPr lang="es-ES"/>
        </a:p>
      </dgm:t>
    </dgm:pt>
    <dgm:pt modelId="{0A4B7DF4-0744-4AD2-BBCB-FDA5063F36FA}" type="sibTrans" cxnId="{909DF147-1893-48AE-8249-46D49B800011}">
      <dgm:prSet/>
      <dgm:spPr/>
      <dgm:t>
        <a:bodyPr/>
        <a:lstStyle/>
        <a:p>
          <a:endParaRPr lang="es-ES"/>
        </a:p>
      </dgm:t>
    </dgm:pt>
    <dgm:pt modelId="{DC935D5A-9912-4D4F-8BFA-236AD397BCFA}">
      <dgm:prSet phldrT="[Texto]"/>
      <dgm:spPr>
        <a:ln>
          <a:solidFill>
            <a:schemeClr val="tx2"/>
          </a:solidFill>
        </a:ln>
      </dgm:spPr>
      <dgm:t>
        <a:bodyPr/>
        <a:lstStyle/>
        <a:p>
          <a:r>
            <a:rPr lang="es-ES" dirty="0" smtClean="0"/>
            <a:t>Servidor</a:t>
          </a:r>
          <a:endParaRPr lang="es-ES" dirty="0"/>
        </a:p>
      </dgm:t>
    </dgm:pt>
    <dgm:pt modelId="{35E9DA49-719C-4DD4-8938-E6D6BAF383A0}" type="parTrans" cxnId="{406C6909-0267-49F4-95F5-4DE01F3008D8}">
      <dgm:prSet/>
      <dgm:spPr/>
      <dgm:t>
        <a:bodyPr/>
        <a:lstStyle/>
        <a:p>
          <a:endParaRPr lang="es-ES"/>
        </a:p>
      </dgm:t>
    </dgm:pt>
    <dgm:pt modelId="{C7A6BFC0-95B6-4B4B-95B8-C6D17DD2CC1D}" type="sibTrans" cxnId="{406C6909-0267-49F4-95F5-4DE01F3008D8}">
      <dgm:prSet/>
      <dgm:spPr/>
      <dgm:t>
        <a:bodyPr/>
        <a:lstStyle/>
        <a:p>
          <a:endParaRPr lang="es-ES"/>
        </a:p>
      </dgm:t>
    </dgm:pt>
    <dgm:pt modelId="{7C343957-E069-4DCF-9BE7-1D2FFD261725}">
      <dgm:prSet phldrT="[Texto]"/>
      <dgm:spPr>
        <a:ln>
          <a:solidFill>
            <a:schemeClr val="tx2"/>
          </a:solidFill>
        </a:ln>
      </dgm:spPr>
      <dgm:t>
        <a:bodyPr/>
        <a:lstStyle/>
        <a:p>
          <a:r>
            <a:rPr lang="es-ES" dirty="0" smtClean="0"/>
            <a:t>Equipos de cómputo  / impresoras</a:t>
          </a:r>
          <a:endParaRPr lang="es-ES" dirty="0"/>
        </a:p>
      </dgm:t>
    </dgm:pt>
    <dgm:pt modelId="{A3F3F6C5-98B8-44A3-9E26-8178847E8A4B}" type="parTrans" cxnId="{84588962-71EC-4F4D-ADB0-8920E5CE0037}">
      <dgm:prSet/>
      <dgm:spPr/>
      <dgm:t>
        <a:bodyPr/>
        <a:lstStyle/>
        <a:p>
          <a:endParaRPr lang="es-ES"/>
        </a:p>
      </dgm:t>
    </dgm:pt>
    <dgm:pt modelId="{018994E1-A662-4D1A-9042-156A3357CC91}" type="sibTrans" cxnId="{84588962-71EC-4F4D-ADB0-8920E5CE0037}">
      <dgm:prSet/>
      <dgm:spPr/>
      <dgm:t>
        <a:bodyPr/>
        <a:lstStyle/>
        <a:p>
          <a:endParaRPr lang="es-ES"/>
        </a:p>
      </dgm:t>
    </dgm:pt>
    <dgm:pt modelId="{E0DD6B77-5184-4F4F-9CEF-8B9F1D125593}">
      <dgm:prSet phldrT="[Texto]"/>
      <dgm:spPr>
        <a:ln>
          <a:solidFill>
            <a:schemeClr val="tx2"/>
          </a:solidFill>
        </a:ln>
      </dgm:spPr>
      <dgm:t>
        <a:bodyPr/>
        <a:lstStyle/>
        <a:p>
          <a:r>
            <a:rPr lang="es-ES" dirty="0" smtClean="0"/>
            <a:t>Circuito cerrado de televisión</a:t>
          </a:r>
          <a:endParaRPr lang="es-ES" dirty="0"/>
        </a:p>
      </dgm:t>
    </dgm:pt>
    <dgm:pt modelId="{6B05DF96-9AEE-4AC6-AD43-93F8E2A17BB1}" type="parTrans" cxnId="{33CD83A9-CDA1-43CB-A533-91E7C979273D}">
      <dgm:prSet/>
      <dgm:spPr/>
      <dgm:t>
        <a:bodyPr/>
        <a:lstStyle/>
        <a:p>
          <a:endParaRPr lang="es-ES"/>
        </a:p>
      </dgm:t>
    </dgm:pt>
    <dgm:pt modelId="{FD2444A4-D1F6-43E3-ABE6-A38246CF8F6D}" type="sibTrans" cxnId="{33CD83A9-CDA1-43CB-A533-91E7C979273D}">
      <dgm:prSet/>
      <dgm:spPr/>
      <dgm:t>
        <a:bodyPr/>
        <a:lstStyle/>
        <a:p>
          <a:endParaRPr lang="es-ES"/>
        </a:p>
      </dgm:t>
    </dgm:pt>
    <dgm:pt modelId="{99C62D49-269D-4F67-B4C2-E4204CAAE291}">
      <dgm:prSet phldrT="[Texto]"/>
      <dgm:spPr>
        <a:ln>
          <a:solidFill>
            <a:schemeClr val="tx2"/>
          </a:solidFill>
        </a:ln>
      </dgm:spPr>
      <dgm:t>
        <a:bodyPr/>
        <a:lstStyle/>
        <a:p>
          <a:r>
            <a:rPr lang="es-ES" dirty="0" smtClean="0"/>
            <a:t>Software: Se cuenta con licenciamiento.</a:t>
          </a:r>
          <a:endParaRPr lang="es-ES" dirty="0"/>
        </a:p>
      </dgm:t>
    </dgm:pt>
    <dgm:pt modelId="{7BCA4997-F20B-4FBA-BE08-7BF9893398B1}" type="parTrans" cxnId="{F891FD98-F438-4DCC-BC73-311B33058F3A}">
      <dgm:prSet/>
      <dgm:spPr/>
      <dgm:t>
        <a:bodyPr/>
        <a:lstStyle/>
        <a:p>
          <a:endParaRPr lang="es-ES"/>
        </a:p>
      </dgm:t>
    </dgm:pt>
    <dgm:pt modelId="{1B1E843D-06C0-4276-8D5D-984DBBD30758}" type="sibTrans" cxnId="{F891FD98-F438-4DCC-BC73-311B33058F3A}">
      <dgm:prSet/>
      <dgm:spPr/>
      <dgm:t>
        <a:bodyPr/>
        <a:lstStyle/>
        <a:p>
          <a:endParaRPr lang="es-ES"/>
        </a:p>
      </dgm:t>
    </dgm:pt>
    <dgm:pt modelId="{D33BE7F2-E1B5-4BB6-800A-438F63F293F4}">
      <dgm:prSet phldrT="[Texto]"/>
      <dgm:spPr>
        <a:ln>
          <a:solidFill>
            <a:schemeClr val="tx2"/>
          </a:solidFill>
        </a:ln>
      </dgm:spPr>
      <dgm:t>
        <a:bodyPr/>
        <a:lstStyle/>
        <a:p>
          <a:r>
            <a:rPr lang="es-419" dirty="0" smtClean="0"/>
            <a:t>Equipos Prevención y atención de emergencias</a:t>
          </a:r>
          <a:endParaRPr lang="es-ES" dirty="0"/>
        </a:p>
      </dgm:t>
    </dgm:pt>
    <dgm:pt modelId="{281BF44A-A5B8-43E3-9316-AEBF57F833F1}" type="parTrans" cxnId="{D1178690-DE2B-445A-9D91-72BBF03CC99F}">
      <dgm:prSet/>
      <dgm:spPr/>
      <dgm:t>
        <a:bodyPr/>
        <a:lstStyle/>
        <a:p>
          <a:endParaRPr lang="es-ES"/>
        </a:p>
      </dgm:t>
    </dgm:pt>
    <dgm:pt modelId="{5CE5BF0D-22D2-428E-8545-35B60A6A6081}" type="sibTrans" cxnId="{D1178690-DE2B-445A-9D91-72BBF03CC99F}">
      <dgm:prSet/>
      <dgm:spPr/>
      <dgm:t>
        <a:bodyPr/>
        <a:lstStyle/>
        <a:p>
          <a:endParaRPr lang="es-ES"/>
        </a:p>
      </dgm:t>
    </dgm:pt>
    <dgm:pt modelId="{2C1FB3C1-B04B-429C-AA16-5E4680CA0339}">
      <dgm:prSet/>
      <dgm:spPr>
        <a:ln>
          <a:solidFill>
            <a:schemeClr val="tx2"/>
          </a:solidFill>
        </a:ln>
      </dgm:spPr>
      <dgm:t>
        <a:bodyPr/>
        <a:lstStyle/>
        <a:p>
          <a:r>
            <a:rPr lang="es-ES" dirty="0" smtClean="0"/>
            <a:t> Software Contable y de operaciones</a:t>
          </a:r>
          <a:endParaRPr lang="es-ES" dirty="0"/>
        </a:p>
      </dgm:t>
    </dgm:pt>
    <dgm:pt modelId="{B1E65232-01D7-44F9-B011-85ABD5F3DE42}" type="parTrans" cxnId="{A7E27B33-080A-4558-808E-C20B08288C02}">
      <dgm:prSet/>
      <dgm:spPr/>
      <dgm:t>
        <a:bodyPr/>
        <a:lstStyle/>
        <a:p>
          <a:endParaRPr lang="es-ES"/>
        </a:p>
      </dgm:t>
    </dgm:pt>
    <dgm:pt modelId="{51F75064-8465-4173-8670-24BE826818C2}" type="sibTrans" cxnId="{A7E27B33-080A-4558-808E-C20B08288C02}">
      <dgm:prSet/>
      <dgm:spPr/>
      <dgm:t>
        <a:bodyPr/>
        <a:lstStyle/>
        <a:p>
          <a:endParaRPr lang="es-ES"/>
        </a:p>
      </dgm:t>
    </dgm:pt>
    <dgm:pt modelId="{A77FE954-EF6E-4E95-9351-267B900D5D0E}">
      <dgm:prSet/>
      <dgm:spPr>
        <a:ln>
          <a:solidFill>
            <a:schemeClr val="tx2"/>
          </a:solidFill>
        </a:ln>
      </dgm:spPr>
      <dgm:t>
        <a:bodyPr/>
        <a:lstStyle/>
        <a:p>
          <a:r>
            <a:rPr lang="es-ES" dirty="0" smtClean="0"/>
            <a:t>Office </a:t>
          </a:r>
          <a:endParaRPr lang="es-ES" dirty="0"/>
        </a:p>
      </dgm:t>
    </dgm:pt>
    <dgm:pt modelId="{FB1160CB-A47B-4AF3-A3F1-5EF8E5A66834}" type="parTrans" cxnId="{3D5F4B46-8772-4B02-97B5-5BE75B28604A}">
      <dgm:prSet/>
      <dgm:spPr/>
      <dgm:t>
        <a:bodyPr/>
        <a:lstStyle/>
        <a:p>
          <a:endParaRPr lang="es-ES"/>
        </a:p>
      </dgm:t>
    </dgm:pt>
    <dgm:pt modelId="{80600361-EF66-4966-A975-6DB6FD689168}" type="sibTrans" cxnId="{3D5F4B46-8772-4B02-97B5-5BE75B28604A}">
      <dgm:prSet/>
      <dgm:spPr/>
      <dgm:t>
        <a:bodyPr/>
        <a:lstStyle/>
        <a:p>
          <a:endParaRPr lang="es-ES"/>
        </a:p>
      </dgm:t>
    </dgm:pt>
    <dgm:pt modelId="{22B2B035-A570-4A0F-8438-FE1E0B60487E}">
      <dgm:prSet phldrT="[Texto]"/>
      <dgm:spPr>
        <a:ln>
          <a:solidFill>
            <a:schemeClr val="tx2"/>
          </a:solidFill>
        </a:ln>
      </dgm:spPr>
      <dgm:t>
        <a:bodyPr/>
        <a:lstStyle/>
        <a:p>
          <a:r>
            <a:rPr lang="es-ES" dirty="0" smtClean="0"/>
            <a:t>Alcoholímetro</a:t>
          </a:r>
          <a:endParaRPr lang="es-ES" dirty="0"/>
        </a:p>
      </dgm:t>
    </dgm:pt>
    <dgm:pt modelId="{F2889EC8-9D2A-4EB0-A942-C5CD3758339E}" type="parTrans" cxnId="{E4BBB206-1E4E-44C9-A28A-AEA15DED217D}">
      <dgm:prSet/>
      <dgm:spPr/>
      <dgm:t>
        <a:bodyPr/>
        <a:lstStyle/>
        <a:p>
          <a:endParaRPr lang="es-ES"/>
        </a:p>
      </dgm:t>
    </dgm:pt>
    <dgm:pt modelId="{EACACE42-AB29-497C-AE6E-084918636B8A}" type="sibTrans" cxnId="{E4BBB206-1E4E-44C9-A28A-AEA15DED217D}">
      <dgm:prSet/>
      <dgm:spPr/>
      <dgm:t>
        <a:bodyPr/>
        <a:lstStyle/>
        <a:p>
          <a:endParaRPr lang="es-ES"/>
        </a:p>
      </dgm:t>
    </dgm:pt>
    <dgm:pt modelId="{B96CD558-4274-46BF-817D-32159EA01580}">
      <dgm:prSet phldrT="[Texto]"/>
      <dgm:spPr>
        <a:ln>
          <a:solidFill>
            <a:schemeClr val="tx2"/>
          </a:solidFill>
        </a:ln>
      </dgm:spPr>
      <dgm:t>
        <a:bodyPr/>
        <a:lstStyle/>
        <a:p>
          <a:r>
            <a:rPr lang="es-ES" dirty="0" smtClean="0"/>
            <a:t>Extintores</a:t>
          </a:r>
          <a:endParaRPr lang="es-ES" dirty="0"/>
        </a:p>
      </dgm:t>
    </dgm:pt>
    <dgm:pt modelId="{4945F2B0-F35B-450B-8208-FAC6C2E75B4A}" type="parTrans" cxnId="{AD8C2E31-E386-4159-BC75-DD15DBEF1373}">
      <dgm:prSet/>
      <dgm:spPr/>
      <dgm:t>
        <a:bodyPr/>
        <a:lstStyle/>
        <a:p>
          <a:endParaRPr lang="es-ES"/>
        </a:p>
      </dgm:t>
    </dgm:pt>
    <dgm:pt modelId="{A3D1718C-9286-4651-9912-A4A419598B09}" type="sibTrans" cxnId="{AD8C2E31-E386-4159-BC75-DD15DBEF1373}">
      <dgm:prSet/>
      <dgm:spPr/>
      <dgm:t>
        <a:bodyPr/>
        <a:lstStyle/>
        <a:p>
          <a:endParaRPr lang="es-ES"/>
        </a:p>
      </dgm:t>
    </dgm:pt>
    <dgm:pt modelId="{26091193-DCF2-452F-A087-AE2882722992}">
      <dgm:prSet phldrT="[Texto]"/>
      <dgm:spPr>
        <a:ln>
          <a:solidFill>
            <a:schemeClr val="tx2"/>
          </a:solidFill>
        </a:ln>
      </dgm:spPr>
      <dgm:t>
        <a:bodyPr/>
        <a:lstStyle/>
        <a:p>
          <a:r>
            <a:rPr lang="es-ES" dirty="0" smtClean="0"/>
            <a:t>Botiquines</a:t>
          </a:r>
          <a:endParaRPr lang="es-ES" dirty="0"/>
        </a:p>
      </dgm:t>
    </dgm:pt>
    <dgm:pt modelId="{8700EC2D-3F88-439F-826D-4A191635FF61}" type="parTrans" cxnId="{2145A4C6-D3CB-49F9-8C52-4326D0AA84B6}">
      <dgm:prSet/>
      <dgm:spPr/>
      <dgm:t>
        <a:bodyPr/>
        <a:lstStyle/>
        <a:p>
          <a:endParaRPr lang="es-ES"/>
        </a:p>
      </dgm:t>
    </dgm:pt>
    <dgm:pt modelId="{9096FC6D-BA01-4AFC-86D1-A47A88A08A44}" type="sibTrans" cxnId="{2145A4C6-D3CB-49F9-8C52-4326D0AA84B6}">
      <dgm:prSet/>
      <dgm:spPr/>
      <dgm:t>
        <a:bodyPr/>
        <a:lstStyle/>
        <a:p>
          <a:endParaRPr lang="es-ES"/>
        </a:p>
      </dgm:t>
    </dgm:pt>
    <dgm:pt modelId="{214B3782-F25E-4A8C-9E26-B83885752864}">
      <dgm:prSet phldrT="[Texto]"/>
      <dgm:spPr>
        <a:ln>
          <a:solidFill>
            <a:schemeClr val="tx2"/>
          </a:solidFill>
        </a:ln>
      </dgm:spPr>
      <dgm:t>
        <a:bodyPr/>
        <a:lstStyle/>
        <a:p>
          <a:r>
            <a:rPr lang="es-ES" dirty="0" smtClean="0"/>
            <a:t>Camilla</a:t>
          </a:r>
          <a:endParaRPr lang="es-ES" dirty="0"/>
        </a:p>
      </dgm:t>
    </dgm:pt>
    <dgm:pt modelId="{FBEC1DBB-E68C-43DB-BDFE-281A847A8C2B}" type="parTrans" cxnId="{33B6187E-1BF9-4F6A-AAF7-D09BA7BC086F}">
      <dgm:prSet/>
      <dgm:spPr/>
      <dgm:t>
        <a:bodyPr/>
        <a:lstStyle/>
        <a:p>
          <a:endParaRPr lang="es-ES"/>
        </a:p>
      </dgm:t>
    </dgm:pt>
    <dgm:pt modelId="{006E52E2-9889-40CE-934D-42D9FE3ACB90}" type="sibTrans" cxnId="{33B6187E-1BF9-4F6A-AAF7-D09BA7BC086F}">
      <dgm:prSet/>
      <dgm:spPr/>
      <dgm:t>
        <a:bodyPr/>
        <a:lstStyle/>
        <a:p>
          <a:endParaRPr lang="es-ES"/>
        </a:p>
      </dgm:t>
    </dgm:pt>
    <dgm:pt modelId="{92FC99E2-B0D9-4B54-885B-9FFB3AD6DE0C}">
      <dgm:prSet/>
      <dgm:spPr>
        <a:ln>
          <a:solidFill>
            <a:schemeClr val="tx2"/>
          </a:solidFill>
        </a:ln>
      </dgm:spPr>
      <dgm:t>
        <a:bodyPr/>
        <a:lstStyle/>
        <a:p>
          <a:r>
            <a:rPr lang="es-ES" dirty="0" smtClean="0"/>
            <a:t>Explicación del estado general de Maquinaria y Equipo</a:t>
          </a:r>
        </a:p>
      </dgm:t>
    </dgm:pt>
    <dgm:pt modelId="{E75114BE-5AD9-46A6-80F5-8F18B02617CC}" type="parTrans" cxnId="{5DE00873-5126-479C-A970-F65B21EB2128}">
      <dgm:prSet/>
      <dgm:spPr/>
      <dgm:t>
        <a:bodyPr/>
        <a:lstStyle/>
        <a:p>
          <a:endParaRPr lang="es-ES"/>
        </a:p>
      </dgm:t>
    </dgm:pt>
    <dgm:pt modelId="{1D2945CE-5F82-4F8A-B811-A8C78668B5F3}" type="sibTrans" cxnId="{5DE00873-5126-479C-A970-F65B21EB2128}">
      <dgm:prSet/>
      <dgm:spPr/>
      <dgm:t>
        <a:bodyPr/>
        <a:lstStyle/>
        <a:p>
          <a:endParaRPr lang="es-ES"/>
        </a:p>
      </dgm:t>
    </dgm:pt>
    <dgm:pt modelId="{040DA313-F4AF-4452-83AC-3DB884D59575}">
      <dgm:prSet/>
      <dgm:spPr>
        <a:ln>
          <a:solidFill>
            <a:schemeClr val="tx2"/>
          </a:solidFill>
        </a:ln>
      </dgm:spPr>
      <dgm:t>
        <a:bodyPr/>
        <a:lstStyle/>
        <a:p>
          <a:r>
            <a:rPr lang="es-ES" dirty="0" smtClean="0"/>
            <a:t>Mantenimiento</a:t>
          </a:r>
        </a:p>
      </dgm:t>
    </dgm:pt>
    <dgm:pt modelId="{0ADCE77E-9C89-4D72-BD5F-A1DDC90D018C}" type="parTrans" cxnId="{5E5E7824-9943-44D8-91D6-8409989E3124}">
      <dgm:prSet/>
      <dgm:spPr/>
      <dgm:t>
        <a:bodyPr/>
        <a:lstStyle/>
        <a:p>
          <a:endParaRPr lang="es-ES"/>
        </a:p>
      </dgm:t>
    </dgm:pt>
    <dgm:pt modelId="{9EC9A8F3-16D1-4ABF-9909-DF3A1950D016}" type="sibTrans" cxnId="{5E5E7824-9943-44D8-91D6-8409989E3124}">
      <dgm:prSet/>
      <dgm:spPr/>
      <dgm:t>
        <a:bodyPr/>
        <a:lstStyle/>
        <a:p>
          <a:endParaRPr lang="es-ES"/>
        </a:p>
      </dgm:t>
    </dgm:pt>
    <dgm:pt modelId="{E82F2E8A-7F65-42BB-9C17-78E8612F8557}">
      <dgm:prSet/>
      <dgm:spPr>
        <a:ln>
          <a:solidFill>
            <a:schemeClr val="tx2"/>
          </a:solidFill>
        </a:ln>
      </dgm:spPr>
      <dgm:t>
        <a:bodyPr/>
        <a:lstStyle/>
        <a:p>
          <a:r>
            <a:rPr lang="es-ES" dirty="0" smtClean="0"/>
            <a:t>Cantidad</a:t>
          </a:r>
        </a:p>
      </dgm:t>
    </dgm:pt>
    <dgm:pt modelId="{99B1DABD-5346-439E-AAC1-DA0AE0D40ACC}" type="parTrans" cxnId="{2AB20201-2830-415B-9231-D6F4EEAF3434}">
      <dgm:prSet/>
      <dgm:spPr/>
      <dgm:t>
        <a:bodyPr/>
        <a:lstStyle/>
        <a:p>
          <a:endParaRPr lang="es-ES"/>
        </a:p>
      </dgm:t>
    </dgm:pt>
    <dgm:pt modelId="{853E368B-7706-4C4C-9103-FDB365B5A66B}" type="sibTrans" cxnId="{2AB20201-2830-415B-9231-D6F4EEAF3434}">
      <dgm:prSet/>
      <dgm:spPr/>
      <dgm:t>
        <a:bodyPr/>
        <a:lstStyle/>
        <a:p>
          <a:endParaRPr lang="es-ES"/>
        </a:p>
      </dgm:t>
    </dgm:pt>
    <dgm:pt modelId="{E84F848A-C4BA-424E-9D37-74F4CE26BFED}">
      <dgm:prSet/>
      <dgm:spPr>
        <a:ln>
          <a:solidFill>
            <a:schemeClr val="tx2"/>
          </a:solidFill>
        </a:ln>
      </dgm:spPr>
      <dgm:t>
        <a:bodyPr/>
        <a:lstStyle/>
        <a:p>
          <a:r>
            <a:rPr lang="es-ES" dirty="0" smtClean="0"/>
            <a:t>Adecuación</a:t>
          </a:r>
        </a:p>
      </dgm:t>
    </dgm:pt>
    <dgm:pt modelId="{7171441B-963F-45F8-82F5-FFB040615EB1}" type="parTrans" cxnId="{286B604F-6D42-46B4-A6CA-48D4599DF557}">
      <dgm:prSet/>
      <dgm:spPr/>
      <dgm:t>
        <a:bodyPr/>
        <a:lstStyle/>
        <a:p>
          <a:endParaRPr lang="es-ES"/>
        </a:p>
      </dgm:t>
    </dgm:pt>
    <dgm:pt modelId="{2D2B173A-D695-4EF2-A788-42BDB71999AD}" type="sibTrans" cxnId="{286B604F-6D42-46B4-A6CA-48D4599DF557}">
      <dgm:prSet/>
      <dgm:spPr/>
      <dgm:t>
        <a:bodyPr/>
        <a:lstStyle/>
        <a:p>
          <a:endParaRPr lang="es-ES"/>
        </a:p>
      </dgm:t>
    </dgm:pt>
    <dgm:pt modelId="{B8F4C140-30C7-4875-B14B-D6D408B95F58}" type="pres">
      <dgm:prSet presAssocID="{9880AFB6-2FB3-465A-8875-375EA1990A3D}" presName="Name0" presStyleCnt="0">
        <dgm:presLayoutVars>
          <dgm:dir/>
          <dgm:resizeHandles val="exact"/>
        </dgm:presLayoutVars>
      </dgm:prSet>
      <dgm:spPr/>
      <dgm:t>
        <a:bodyPr/>
        <a:lstStyle/>
        <a:p>
          <a:endParaRPr lang="es-ES"/>
        </a:p>
      </dgm:t>
    </dgm:pt>
    <dgm:pt modelId="{527F59AC-5342-4378-ACA9-08DD6675057A}" type="pres">
      <dgm:prSet presAssocID="{9880AFB6-2FB3-465A-8875-375EA1990A3D}" presName="bkgdShp" presStyleLbl="alignAccFollowNode1" presStyleIdx="0" presStyleCnt="1"/>
      <dgm:spPr>
        <a:ln>
          <a:solidFill>
            <a:schemeClr val="tx2">
              <a:alpha val="90000"/>
            </a:schemeClr>
          </a:solidFill>
        </a:ln>
      </dgm:spPr>
      <dgm:t>
        <a:bodyPr/>
        <a:lstStyle/>
        <a:p>
          <a:endParaRPr lang="es-ES"/>
        </a:p>
      </dgm:t>
    </dgm:pt>
    <dgm:pt modelId="{6EF8A31C-5B8C-4B95-AB84-14001F468643}" type="pres">
      <dgm:prSet presAssocID="{9880AFB6-2FB3-465A-8875-375EA1990A3D}" presName="linComp" presStyleCnt="0"/>
      <dgm:spPr/>
    </dgm:pt>
    <dgm:pt modelId="{5C048304-5019-41F3-BC96-09DDD91BC02A}" type="pres">
      <dgm:prSet presAssocID="{4041D1E1-FA00-466D-85B1-60E597A2E72A}" presName="compNode" presStyleCnt="0"/>
      <dgm:spPr/>
    </dgm:pt>
    <dgm:pt modelId="{F813A302-E58D-44E9-972E-BA22E99B72C2}" type="pres">
      <dgm:prSet presAssocID="{4041D1E1-FA00-466D-85B1-60E597A2E72A}" presName="node" presStyleLbl="node1" presStyleIdx="0" presStyleCnt="6">
        <dgm:presLayoutVars>
          <dgm:bulletEnabled val="1"/>
        </dgm:presLayoutVars>
      </dgm:prSet>
      <dgm:spPr/>
      <dgm:t>
        <a:bodyPr/>
        <a:lstStyle/>
        <a:p>
          <a:endParaRPr lang="es-ES"/>
        </a:p>
      </dgm:t>
    </dgm:pt>
    <dgm:pt modelId="{9CF7E238-3A52-4621-8E02-8E490369E6FD}" type="pres">
      <dgm:prSet presAssocID="{4041D1E1-FA00-466D-85B1-60E597A2E72A}" presName="invisiNode" presStyleLbl="node1" presStyleIdx="0" presStyleCnt="6"/>
      <dgm:spPr/>
    </dgm:pt>
    <dgm:pt modelId="{151EB697-0B83-4B99-97F2-BBB454BCFD00}" type="pres">
      <dgm:prSet presAssocID="{4041D1E1-FA00-466D-85B1-60E597A2E72A}" presName="imagNode" presStyleLbl="fgImgPlace1" presStyleIdx="0" presStyleCnt="6"/>
      <dgm:spPr>
        <a:blipFill rotWithShape="1">
          <a:blip xmlns:r="http://schemas.openxmlformats.org/officeDocument/2006/relationships" r:embed="rId1"/>
          <a:stretch>
            <a:fillRect/>
          </a:stretch>
        </a:blipFill>
        <a:ln>
          <a:solidFill>
            <a:schemeClr val="tx2"/>
          </a:solidFill>
        </a:ln>
      </dgm:spPr>
    </dgm:pt>
    <dgm:pt modelId="{8343A40E-FDEC-403C-A359-188D210E0A28}" type="pres">
      <dgm:prSet presAssocID="{24D07C8A-96C7-418E-9360-D1EA5C07500A}" presName="sibTrans" presStyleLbl="sibTrans2D1" presStyleIdx="0" presStyleCnt="0"/>
      <dgm:spPr/>
      <dgm:t>
        <a:bodyPr/>
        <a:lstStyle/>
        <a:p>
          <a:endParaRPr lang="es-ES"/>
        </a:p>
      </dgm:t>
    </dgm:pt>
    <dgm:pt modelId="{F93BC4D1-D9FB-46A1-9DDD-F16332E9398D}" type="pres">
      <dgm:prSet presAssocID="{DDC3D720-5639-4B47-9EE6-D0DC7D5266B0}" presName="compNode" presStyleCnt="0"/>
      <dgm:spPr/>
    </dgm:pt>
    <dgm:pt modelId="{81797A0D-4E7B-413D-8CD3-246C966A1C99}" type="pres">
      <dgm:prSet presAssocID="{DDC3D720-5639-4B47-9EE6-D0DC7D5266B0}" presName="node" presStyleLbl="node1" presStyleIdx="1" presStyleCnt="6">
        <dgm:presLayoutVars>
          <dgm:bulletEnabled val="1"/>
        </dgm:presLayoutVars>
      </dgm:prSet>
      <dgm:spPr/>
      <dgm:t>
        <a:bodyPr/>
        <a:lstStyle/>
        <a:p>
          <a:endParaRPr lang="es-ES"/>
        </a:p>
      </dgm:t>
    </dgm:pt>
    <dgm:pt modelId="{A698A75F-6A3C-45A3-A918-4BA8E2245A75}" type="pres">
      <dgm:prSet presAssocID="{DDC3D720-5639-4B47-9EE6-D0DC7D5266B0}" presName="invisiNode" presStyleLbl="node1" presStyleIdx="1" presStyleCnt="6"/>
      <dgm:spPr/>
    </dgm:pt>
    <dgm:pt modelId="{310BC037-EF2D-4633-BE5F-40FBBD85703B}" type="pres">
      <dgm:prSet presAssocID="{DDC3D720-5639-4B47-9EE6-D0DC7D5266B0}" presName="imagNode" presStyleLbl="fgImgPlace1" presStyleIdx="1" presStyleCnt="6"/>
      <dgm:spPr>
        <a:blipFill rotWithShape="1">
          <a:blip xmlns:r="http://schemas.openxmlformats.org/officeDocument/2006/relationships" r:embed="rId2"/>
          <a:stretch>
            <a:fillRect/>
          </a:stretch>
        </a:blipFill>
        <a:ln>
          <a:solidFill>
            <a:schemeClr val="tx2"/>
          </a:solidFill>
        </a:ln>
      </dgm:spPr>
    </dgm:pt>
    <dgm:pt modelId="{AE02C3BF-8136-4B69-B733-1C8E6F5D7190}" type="pres">
      <dgm:prSet presAssocID="{0928FB3F-D1BB-4373-97E2-9F54532C7C68}" presName="sibTrans" presStyleLbl="sibTrans2D1" presStyleIdx="0" presStyleCnt="0"/>
      <dgm:spPr/>
      <dgm:t>
        <a:bodyPr/>
        <a:lstStyle/>
        <a:p>
          <a:endParaRPr lang="es-ES"/>
        </a:p>
      </dgm:t>
    </dgm:pt>
    <dgm:pt modelId="{A9BD69FD-621B-4113-BF7C-09B807BAEBA4}" type="pres">
      <dgm:prSet presAssocID="{BDA9417E-91BC-40FF-8D6E-A6E3DDCC9038}" presName="compNode" presStyleCnt="0"/>
      <dgm:spPr/>
    </dgm:pt>
    <dgm:pt modelId="{2C7F75BF-D26F-49B3-AFF9-A261297FB813}" type="pres">
      <dgm:prSet presAssocID="{BDA9417E-91BC-40FF-8D6E-A6E3DDCC9038}" presName="node" presStyleLbl="node1" presStyleIdx="2" presStyleCnt="6">
        <dgm:presLayoutVars>
          <dgm:bulletEnabled val="1"/>
        </dgm:presLayoutVars>
      </dgm:prSet>
      <dgm:spPr/>
      <dgm:t>
        <a:bodyPr/>
        <a:lstStyle/>
        <a:p>
          <a:endParaRPr lang="es-ES"/>
        </a:p>
      </dgm:t>
    </dgm:pt>
    <dgm:pt modelId="{0E1375F4-5BA9-431A-9182-5E646D8455D3}" type="pres">
      <dgm:prSet presAssocID="{BDA9417E-91BC-40FF-8D6E-A6E3DDCC9038}" presName="invisiNode" presStyleLbl="node1" presStyleIdx="2" presStyleCnt="6"/>
      <dgm:spPr/>
    </dgm:pt>
    <dgm:pt modelId="{5A825110-230B-4551-A10E-C14A7C943C54}" type="pres">
      <dgm:prSet presAssocID="{BDA9417E-91BC-40FF-8D6E-A6E3DDCC9038}" presName="imagNode" presStyleLbl="fgImgPlace1" presStyleIdx="2" presStyleCnt="6"/>
      <dgm:spPr>
        <a:blipFill rotWithShape="1">
          <a:blip xmlns:r="http://schemas.openxmlformats.org/officeDocument/2006/relationships" r:embed="rId3"/>
          <a:stretch>
            <a:fillRect/>
          </a:stretch>
        </a:blipFill>
        <a:ln>
          <a:solidFill>
            <a:schemeClr val="tx2"/>
          </a:solidFill>
        </a:ln>
      </dgm:spPr>
    </dgm:pt>
    <dgm:pt modelId="{7D815272-CB4B-45D1-8239-B3E4B4993A79}" type="pres">
      <dgm:prSet presAssocID="{8555657E-055A-49AC-854D-7CEC382B6C94}" presName="sibTrans" presStyleLbl="sibTrans2D1" presStyleIdx="0" presStyleCnt="0"/>
      <dgm:spPr/>
      <dgm:t>
        <a:bodyPr/>
        <a:lstStyle/>
        <a:p>
          <a:endParaRPr lang="es-ES"/>
        </a:p>
      </dgm:t>
    </dgm:pt>
    <dgm:pt modelId="{BE0F9229-9514-4C31-BC8C-2E5211A8AAE1}" type="pres">
      <dgm:prSet presAssocID="{99C62D49-269D-4F67-B4C2-E4204CAAE291}" presName="compNode" presStyleCnt="0"/>
      <dgm:spPr/>
    </dgm:pt>
    <dgm:pt modelId="{28394F21-02B4-46D0-A4C3-F9529D2DABC7}" type="pres">
      <dgm:prSet presAssocID="{99C62D49-269D-4F67-B4C2-E4204CAAE291}" presName="node" presStyleLbl="node1" presStyleIdx="3" presStyleCnt="6">
        <dgm:presLayoutVars>
          <dgm:bulletEnabled val="1"/>
        </dgm:presLayoutVars>
      </dgm:prSet>
      <dgm:spPr/>
      <dgm:t>
        <a:bodyPr/>
        <a:lstStyle/>
        <a:p>
          <a:endParaRPr lang="es-ES"/>
        </a:p>
      </dgm:t>
    </dgm:pt>
    <dgm:pt modelId="{E6E7BCC4-CEBA-494D-8D6B-8C02BAA3BF46}" type="pres">
      <dgm:prSet presAssocID="{99C62D49-269D-4F67-B4C2-E4204CAAE291}" presName="invisiNode" presStyleLbl="node1" presStyleIdx="3" presStyleCnt="6"/>
      <dgm:spPr/>
    </dgm:pt>
    <dgm:pt modelId="{A9142471-3C8F-4BA7-BC1B-D9DF149A99C4}" type="pres">
      <dgm:prSet presAssocID="{99C62D49-269D-4F67-B4C2-E4204CAAE291}" presName="imagNode" presStyleLbl="fgImgPlace1" presStyleIdx="3" presStyleCnt="6"/>
      <dgm:spPr>
        <a:blipFill rotWithShape="1">
          <a:blip xmlns:r="http://schemas.openxmlformats.org/officeDocument/2006/relationships" r:embed="rId4"/>
          <a:stretch>
            <a:fillRect/>
          </a:stretch>
        </a:blipFill>
        <a:ln>
          <a:solidFill>
            <a:schemeClr val="tx2"/>
          </a:solidFill>
        </a:ln>
      </dgm:spPr>
    </dgm:pt>
    <dgm:pt modelId="{03531A8F-637A-44AD-8666-EAF5F5CCA5F1}" type="pres">
      <dgm:prSet presAssocID="{1B1E843D-06C0-4276-8D5D-984DBBD30758}" presName="sibTrans" presStyleLbl="sibTrans2D1" presStyleIdx="0" presStyleCnt="0"/>
      <dgm:spPr/>
      <dgm:t>
        <a:bodyPr/>
        <a:lstStyle/>
        <a:p>
          <a:endParaRPr lang="es-ES"/>
        </a:p>
      </dgm:t>
    </dgm:pt>
    <dgm:pt modelId="{46CCD7FA-7415-4F22-B182-4CEF36028ED3}" type="pres">
      <dgm:prSet presAssocID="{92FC99E2-B0D9-4B54-885B-9FFB3AD6DE0C}" presName="compNode" presStyleCnt="0"/>
      <dgm:spPr/>
    </dgm:pt>
    <dgm:pt modelId="{30A24444-91EE-478E-BF39-AA5F8C0E0360}" type="pres">
      <dgm:prSet presAssocID="{92FC99E2-B0D9-4B54-885B-9FFB3AD6DE0C}" presName="node" presStyleLbl="node1" presStyleIdx="4" presStyleCnt="6">
        <dgm:presLayoutVars>
          <dgm:bulletEnabled val="1"/>
        </dgm:presLayoutVars>
      </dgm:prSet>
      <dgm:spPr/>
      <dgm:t>
        <a:bodyPr/>
        <a:lstStyle/>
        <a:p>
          <a:endParaRPr lang="es-ES"/>
        </a:p>
      </dgm:t>
    </dgm:pt>
    <dgm:pt modelId="{B0309D4A-FA80-41BF-8CEB-A5ECACF93112}" type="pres">
      <dgm:prSet presAssocID="{92FC99E2-B0D9-4B54-885B-9FFB3AD6DE0C}" presName="invisiNode" presStyleLbl="node1" presStyleIdx="4" presStyleCnt="6"/>
      <dgm:spPr/>
    </dgm:pt>
    <dgm:pt modelId="{5EB57A51-8ED7-47C7-8E88-6A2D1D80E2EC}" type="pres">
      <dgm:prSet presAssocID="{92FC99E2-B0D9-4B54-885B-9FFB3AD6DE0C}" presName="imagNode" presStyleLbl="fgImgPlace1" presStyleIdx="4" presStyleCnt="6"/>
      <dgm:spPr>
        <a:blipFill rotWithShape="1">
          <a:blip xmlns:r="http://schemas.openxmlformats.org/officeDocument/2006/relationships" r:embed="rId5"/>
          <a:stretch>
            <a:fillRect/>
          </a:stretch>
        </a:blipFill>
        <a:ln>
          <a:solidFill>
            <a:schemeClr val="tx2"/>
          </a:solidFill>
        </a:ln>
      </dgm:spPr>
    </dgm:pt>
    <dgm:pt modelId="{DF803AF6-63F5-44AE-9624-206D861D2D0C}" type="pres">
      <dgm:prSet presAssocID="{1D2945CE-5F82-4F8A-B811-A8C78668B5F3}" presName="sibTrans" presStyleLbl="sibTrans2D1" presStyleIdx="0" presStyleCnt="0"/>
      <dgm:spPr/>
      <dgm:t>
        <a:bodyPr/>
        <a:lstStyle/>
        <a:p>
          <a:endParaRPr lang="es-ES"/>
        </a:p>
      </dgm:t>
    </dgm:pt>
    <dgm:pt modelId="{7FFD7BFB-6F2C-4F42-A0AF-4327F60E9F87}" type="pres">
      <dgm:prSet presAssocID="{D33BE7F2-E1B5-4BB6-800A-438F63F293F4}" presName="compNode" presStyleCnt="0"/>
      <dgm:spPr/>
    </dgm:pt>
    <dgm:pt modelId="{FC376FF3-7013-4571-B783-4C4311D7A63F}" type="pres">
      <dgm:prSet presAssocID="{D33BE7F2-E1B5-4BB6-800A-438F63F293F4}" presName="node" presStyleLbl="node1" presStyleIdx="5" presStyleCnt="6">
        <dgm:presLayoutVars>
          <dgm:bulletEnabled val="1"/>
        </dgm:presLayoutVars>
      </dgm:prSet>
      <dgm:spPr/>
      <dgm:t>
        <a:bodyPr/>
        <a:lstStyle/>
        <a:p>
          <a:endParaRPr lang="es-ES"/>
        </a:p>
      </dgm:t>
    </dgm:pt>
    <dgm:pt modelId="{621FAEEF-628B-431B-A733-7D22D33827F0}" type="pres">
      <dgm:prSet presAssocID="{D33BE7F2-E1B5-4BB6-800A-438F63F293F4}" presName="invisiNode" presStyleLbl="node1" presStyleIdx="5" presStyleCnt="6"/>
      <dgm:spPr/>
    </dgm:pt>
    <dgm:pt modelId="{59E0A229-C141-4541-B108-F9E4C3DFCEF3}" type="pres">
      <dgm:prSet presAssocID="{D33BE7F2-E1B5-4BB6-800A-438F63F293F4}" presName="imagNode" presStyleLbl="fgImgPlace1" presStyleIdx="5" presStyleCnt="6"/>
      <dgm:spPr>
        <a:blipFill rotWithShape="1">
          <a:blip xmlns:r="http://schemas.openxmlformats.org/officeDocument/2006/relationships" r:embed="rId6"/>
          <a:stretch>
            <a:fillRect/>
          </a:stretch>
        </a:blipFill>
        <a:ln>
          <a:solidFill>
            <a:schemeClr val="tx2"/>
          </a:solidFill>
        </a:ln>
      </dgm:spPr>
    </dgm:pt>
  </dgm:ptLst>
  <dgm:cxnLst>
    <dgm:cxn modelId="{A7250092-E027-4D64-A1E2-E5C3A66F983B}" type="presOf" srcId="{22B2B035-A570-4A0F-8438-FE1E0B60487E}" destId="{2C7F75BF-D26F-49B3-AFF9-A261297FB813}" srcOrd="0" destOrd="8" presId="urn:microsoft.com/office/officeart/2005/8/layout/pList2"/>
    <dgm:cxn modelId="{E44BD294-76C8-485A-97E6-0B23FFBB1924}" type="presOf" srcId="{7C343957-E069-4DCF-9BE7-1D2FFD261725}" destId="{2C7F75BF-D26F-49B3-AFF9-A261297FB813}" srcOrd="0" destOrd="1" presId="urn:microsoft.com/office/officeart/2005/8/layout/pList2"/>
    <dgm:cxn modelId="{33B6187E-1BF9-4F6A-AAF7-D09BA7BC086F}" srcId="{D33BE7F2-E1B5-4BB6-800A-438F63F293F4}" destId="{214B3782-F25E-4A8C-9E26-B83885752864}" srcOrd="2" destOrd="0" parTransId="{FBEC1DBB-E68C-43DB-BDFE-281A847A8C2B}" sibTransId="{006E52E2-9889-40CE-934D-42D9FE3ACB90}"/>
    <dgm:cxn modelId="{E87A5D5A-5586-4AB5-AD3A-BD0D9A8DA630}" type="presOf" srcId="{A77FE954-EF6E-4E95-9351-267B900D5D0E}" destId="{28394F21-02B4-46D0-A4C3-F9529D2DABC7}" srcOrd="0" destOrd="2" presId="urn:microsoft.com/office/officeart/2005/8/layout/pList2"/>
    <dgm:cxn modelId="{5CAAB24E-64DE-485E-9648-94808075624C}" type="presOf" srcId="{E84F848A-C4BA-424E-9D37-74F4CE26BFED}" destId="{30A24444-91EE-478E-BF39-AA5F8C0E0360}" srcOrd="0" destOrd="3" presId="urn:microsoft.com/office/officeart/2005/8/layout/pList2"/>
    <dgm:cxn modelId="{FC355A26-1D2A-457B-A24A-D2AFA49815E9}" type="presOf" srcId="{99C62D49-269D-4F67-B4C2-E4204CAAE291}" destId="{28394F21-02B4-46D0-A4C3-F9529D2DABC7}" srcOrd="0" destOrd="0" presId="urn:microsoft.com/office/officeart/2005/8/layout/pList2"/>
    <dgm:cxn modelId="{D1178690-DE2B-445A-9D91-72BBF03CC99F}" srcId="{9880AFB6-2FB3-465A-8875-375EA1990A3D}" destId="{D33BE7F2-E1B5-4BB6-800A-438F63F293F4}" srcOrd="5" destOrd="0" parTransId="{281BF44A-A5B8-43E3-9316-AEBF57F833F1}" sibTransId="{5CE5BF0D-22D2-428E-8545-35B60A6A6081}"/>
    <dgm:cxn modelId="{0607B4A6-5BEE-4C81-BD21-239C167E50AC}" type="presOf" srcId="{D33BE7F2-E1B5-4BB6-800A-438F63F293F4}" destId="{FC376FF3-7013-4571-B783-4C4311D7A63F}" srcOrd="0" destOrd="0" presId="urn:microsoft.com/office/officeart/2005/8/layout/pList2"/>
    <dgm:cxn modelId="{406C6909-0267-49F4-95F5-4DE01F3008D8}" srcId="{BDA9417E-91BC-40FF-8D6E-A6E3DDCC9038}" destId="{DC935D5A-9912-4D4F-8BFA-236AD397BCFA}" srcOrd="1" destOrd="0" parTransId="{35E9DA49-719C-4DD4-8938-E6D6BAF383A0}" sibTransId="{C7A6BFC0-95B6-4B4B-95B8-C6D17DD2CC1D}"/>
    <dgm:cxn modelId="{F891FD98-F438-4DCC-BC73-311B33058F3A}" srcId="{9880AFB6-2FB3-465A-8875-375EA1990A3D}" destId="{99C62D49-269D-4F67-B4C2-E4204CAAE291}" srcOrd="3" destOrd="0" parTransId="{7BCA4997-F20B-4FBA-BE08-7BF9893398B1}" sibTransId="{1B1E843D-06C0-4276-8D5D-984DBBD30758}"/>
    <dgm:cxn modelId="{18CDAAD6-9E2C-434D-A475-CCA98DFE053E}" type="presOf" srcId="{0928FB3F-D1BB-4373-97E2-9F54532C7C68}" destId="{AE02C3BF-8136-4B69-B733-1C8E6F5D7190}" srcOrd="0" destOrd="0" presId="urn:microsoft.com/office/officeart/2005/8/layout/pList2"/>
    <dgm:cxn modelId="{A7E27B33-080A-4558-808E-C20B08288C02}" srcId="{99C62D49-269D-4F67-B4C2-E4204CAAE291}" destId="{2C1FB3C1-B04B-429C-AA16-5E4680CA0339}" srcOrd="0" destOrd="0" parTransId="{B1E65232-01D7-44F9-B011-85ABD5F3DE42}" sibTransId="{51F75064-8465-4173-8670-24BE826818C2}"/>
    <dgm:cxn modelId="{C5D9294F-44A3-40F8-A5C5-29ED41304C7F}" type="presOf" srcId="{E82F2E8A-7F65-42BB-9C17-78E8612F8557}" destId="{30A24444-91EE-478E-BF39-AA5F8C0E0360}" srcOrd="0" destOrd="2" presId="urn:microsoft.com/office/officeart/2005/8/layout/pList2"/>
    <dgm:cxn modelId="{08817A9A-1C93-40C8-A4C3-2B2A1F591A37}" type="presOf" srcId="{8555657E-055A-49AC-854D-7CEC382B6C94}" destId="{7D815272-CB4B-45D1-8239-B3E4B4993A79}" srcOrd="0" destOrd="0" presId="urn:microsoft.com/office/officeart/2005/8/layout/pList2"/>
    <dgm:cxn modelId="{5DE00873-5126-479C-A970-F65B21EB2128}" srcId="{9880AFB6-2FB3-465A-8875-375EA1990A3D}" destId="{92FC99E2-B0D9-4B54-885B-9FFB3AD6DE0C}" srcOrd="4" destOrd="0" parTransId="{E75114BE-5AD9-46A6-80F5-8F18B02617CC}" sibTransId="{1D2945CE-5F82-4F8A-B811-A8C78668B5F3}"/>
    <dgm:cxn modelId="{2145A4C6-D3CB-49F9-8C52-4326D0AA84B6}" srcId="{D33BE7F2-E1B5-4BB6-800A-438F63F293F4}" destId="{26091193-DCF2-452F-A087-AE2882722992}" srcOrd="1" destOrd="0" parTransId="{8700EC2D-3F88-439F-826D-4A191635FF61}" sibTransId="{9096FC6D-BA01-4AFC-86D1-A47A88A08A44}"/>
    <dgm:cxn modelId="{3D5F4B46-8772-4B02-97B5-5BE75B28604A}" srcId="{99C62D49-269D-4F67-B4C2-E4204CAAE291}" destId="{A77FE954-EF6E-4E95-9351-267B900D5D0E}" srcOrd="1" destOrd="0" parTransId="{FB1160CB-A47B-4AF3-A3F1-5EF8E5A66834}" sibTransId="{80600361-EF66-4966-A975-6DB6FD689168}"/>
    <dgm:cxn modelId="{E99C56D7-0146-448C-AA1C-29ACD0423B9C}" type="presOf" srcId="{683A555A-A750-43C2-A7B4-D9E95F2359FA}" destId="{2C7F75BF-D26F-49B3-AFF9-A261297FB813}" srcOrd="0" destOrd="4" presId="urn:microsoft.com/office/officeart/2005/8/layout/pList2"/>
    <dgm:cxn modelId="{73D72863-A7F5-484F-AA78-6334B8F8C8C0}" type="presOf" srcId="{214B3782-F25E-4A8C-9E26-B83885752864}" destId="{FC376FF3-7013-4571-B783-4C4311D7A63F}" srcOrd="0" destOrd="3" presId="urn:microsoft.com/office/officeart/2005/8/layout/pList2"/>
    <dgm:cxn modelId="{5725699A-4D46-4AD3-8644-7E162158DBCD}" srcId="{BDA9417E-91BC-40FF-8D6E-A6E3DDCC9038}" destId="{E55969BB-DF61-4538-9E44-03018E9A6A39}" srcOrd="2" destOrd="0" parTransId="{5FAA144A-04CC-496D-8962-AC9D0AF239AD}" sibTransId="{67001EC2-E8A7-4F30-B121-FB5A131E1524}"/>
    <dgm:cxn modelId="{B334B0A0-4809-4462-A15A-98829635FC54}" type="presOf" srcId="{2C1FB3C1-B04B-429C-AA16-5E4680CA0339}" destId="{28394F21-02B4-46D0-A4C3-F9529D2DABC7}" srcOrd="0" destOrd="1" presId="urn:microsoft.com/office/officeart/2005/8/layout/pList2"/>
    <dgm:cxn modelId="{DF456B83-70B6-462C-981C-534D46AF40D5}" type="presOf" srcId="{4041D1E1-FA00-466D-85B1-60E597A2E72A}" destId="{F813A302-E58D-44E9-972E-BA22E99B72C2}" srcOrd="0" destOrd="0" presId="urn:microsoft.com/office/officeart/2005/8/layout/pList2"/>
    <dgm:cxn modelId="{122F1140-89A6-4BA4-A5E3-8E84268FC690}" srcId="{9880AFB6-2FB3-465A-8875-375EA1990A3D}" destId="{DDC3D720-5639-4B47-9EE6-D0DC7D5266B0}" srcOrd="1" destOrd="0" parTransId="{1D736930-BBCB-45EE-93DD-3FDA357C6FDA}" sibTransId="{0928FB3F-D1BB-4373-97E2-9F54532C7C68}"/>
    <dgm:cxn modelId="{214F4820-D093-4029-A133-57F595EDC227}" srcId="{9880AFB6-2FB3-465A-8875-375EA1990A3D}" destId="{BDA9417E-91BC-40FF-8D6E-A6E3DDCC9038}" srcOrd="2" destOrd="0" parTransId="{6DDC1B82-CA1A-4507-9818-A269DB0DD57F}" sibTransId="{8555657E-055A-49AC-854D-7CEC382B6C94}"/>
    <dgm:cxn modelId="{3839595D-41BC-4BC1-960B-B3EE8D1C1D14}" type="presOf" srcId="{B96CD558-4274-46BF-817D-32159EA01580}" destId="{FC376FF3-7013-4571-B783-4C4311D7A63F}" srcOrd="0" destOrd="1" presId="urn:microsoft.com/office/officeart/2005/8/layout/pList2"/>
    <dgm:cxn modelId="{E4BBB206-1E4E-44C9-A28A-AEA15DED217D}" srcId="{BDA9417E-91BC-40FF-8D6E-A6E3DDCC9038}" destId="{22B2B035-A570-4A0F-8438-FE1E0B60487E}" srcOrd="7" destOrd="0" parTransId="{F2889EC8-9D2A-4EB0-A942-C5CD3758339E}" sibTransId="{EACACE42-AB29-497C-AE6E-084918636B8A}"/>
    <dgm:cxn modelId="{B0488640-B288-41A2-A018-7A10BD8580CC}" type="presOf" srcId="{92FC99E2-B0D9-4B54-885B-9FFB3AD6DE0C}" destId="{30A24444-91EE-478E-BF39-AA5F8C0E0360}" srcOrd="0" destOrd="0" presId="urn:microsoft.com/office/officeart/2005/8/layout/pList2"/>
    <dgm:cxn modelId="{2AB20201-2830-415B-9231-D6F4EEAF3434}" srcId="{92FC99E2-B0D9-4B54-885B-9FFB3AD6DE0C}" destId="{E82F2E8A-7F65-42BB-9C17-78E8612F8557}" srcOrd="1" destOrd="0" parTransId="{99B1DABD-5346-439E-AAC1-DA0AE0D40ACC}" sibTransId="{853E368B-7706-4C4C-9103-FDB365B5A66B}"/>
    <dgm:cxn modelId="{33CD83A9-CDA1-43CB-A533-91E7C979273D}" srcId="{BDA9417E-91BC-40FF-8D6E-A6E3DDCC9038}" destId="{E0DD6B77-5184-4F4F-9CEF-8B9F1D125593}" srcOrd="6" destOrd="0" parTransId="{6B05DF96-9AEE-4AC6-AD43-93F8E2A17BB1}" sibTransId="{FD2444A4-D1F6-43E3-ABE6-A38246CF8F6D}"/>
    <dgm:cxn modelId="{6B3C3E76-6B8E-4F52-931B-A2F62EC5C2B6}" type="presOf" srcId="{E55969BB-DF61-4538-9E44-03018E9A6A39}" destId="{2C7F75BF-D26F-49B3-AFF9-A261297FB813}" srcOrd="0" destOrd="3" presId="urn:microsoft.com/office/officeart/2005/8/layout/pList2"/>
    <dgm:cxn modelId="{0C79AE3E-5EC6-4446-AC50-4045577F1072}" type="presOf" srcId="{4E897509-A9DD-458A-AD04-107E32AF75A9}" destId="{2C7F75BF-D26F-49B3-AFF9-A261297FB813}" srcOrd="0" destOrd="5" presId="urn:microsoft.com/office/officeart/2005/8/layout/pList2"/>
    <dgm:cxn modelId="{5853BD65-1C66-48F7-9E1B-4D96DDF68B4C}" type="presOf" srcId="{BDA9417E-91BC-40FF-8D6E-A6E3DDCC9038}" destId="{2C7F75BF-D26F-49B3-AFF9-A261297FB813}" srcOrd="0" destOrd="0" presId="urn:microsoft.com/office/officeart/2005/8/layout/pList2"/>
    <dgm:cxn modelId="{8103148D-E79A-4842-854E-D04B7A61E276}" type="presOf" srcId="{1D2945CE-5F82-4F8A-B811-A8C78668B5F3}" destId="{DF803AF6-63F5-44AE-9624-206D861D2D0C}" srcOrd="0" destOrd="0" presId="urn:microsoft.com/office/officeart/2005/8/layout/pList2"/>
    <dgm:cxn modelId="{522BB85A-432A-4E9C-9FD0-D38487FC5DA6}" type="presOf" srcId="{DC935D5A-9912-4D4F-8BFA-236AD397BCFA}" destId="{2C7F75BF-D26F-49B3-AFF9-A261297FB813}" srcOrd="0" destOrd="2" presId="urn:microsoft.com/office/officeart/2005/8/layout/pList2"/>
    <dgm:cxn modelId="{1575DE71-6A91-48E1-BAD8-029099C57251}" type="presOf" srcId="{E0DD6B77-5184-4F4F-9CEF-8B9F1D125593}" destId="{2C7F75BF-D26F-49B3-AFF9-A261297FB813}" srcOrd="0" destOrd="7" presId="urn:microsoft.com/office/officeart/2005/8/layout/pList2"/>
    <dgm:cxn modelId="{AD8C2E31-E386-4159-BC75-DD15DBEF1373}" srcId="{D33BE7F2-E1B5-4BB6-800A-438F63F293F4}" destId="{B96CD558-4274-46BF-817D-32159EA01580}" srcOrd="0" destOrd="0" parTransId="{4945F2B0-F35B-450B-8208-FAC6C2E75B4A}" sibTransId="{A3D1718C-9286-4651-9912-A4A419598B09}"/>
    <dgm:cxn modelId="{7AF63EB1-2184-4530-B8D5-8A0D2D0D35B5}" srcId="{BDA9417E-91BC-40FF-8D6E-A6E3DDCC9038}" destId="{4E897509-A9DD-458A-AD04-107E32AF75A9}" srcOrd="4" destOrd="0" parTransId="{A09D8669-9BD5-4B32-84B2-91F1F18918C9}" sibTransId="{6E771D05-E4B0-42A7-BE61-BEDFBCD6133D}"/>
    <dgm:cxn modelId="{F1E5520F-A8A0-4015-A353-0F9242DF9A88}" type="presOf" srcId="{26091193-DCF2-452F-A087-AE2882722992}" destId="{FC376FF3-7013-4571-B783-4C4311D7A63F}" srcOrd="0" destOrd="2" presId="urn:microsoft.com/office/officeart/2005/8/layout/pList2"/>
    <dgm:cxn modelId="{84588962-71EC-4F4D-ADB0-8920E5CE0037}" srcId="{BDA9417E-91BC-40FF-8D6E-A6E3DDCC9038}" destId="{7C343957-E069-4DCF-9BE7-1D2FFD261725}" srcOrd="0" destOrd="0" parTransId="{A3F3F6C5-98B8-44A3-9E26-8178847E8A4B}" sibTransId="{018994E1-A662-4D1A-9042-156A3357CC91}"/>
    <dgm:cxn modelId="{30D7165E-2F25-498E-BF3A-FD378C07B7AE}" type="presOf" srcId="{1B1E843D-06C0-4276-8D5D-984DBBD30758}" destId="{03531A8F-637A-44AD-8666-EAF5F5CCA5F1}" srcOrd="0" destOrd="0" presId="urn:microsoft.com/office/officeart/2005/8/layout/pList2"/>
    <dgm:cxn modelId="{EFDE082F-A11F-4A2F-A8FB-56A78280BB06}" type="presOf" srcId="{DDC3D720-5639-4B47-9EE6-D0DC7D5266B0}" destId="{81797A0D-4E7B-413D-8CD3-246C966A1C99}" srcOrd="0" destOrd="0" presId="urn:microsoft.com/office/officeart/2005/8/layout/pList2"/>
    <dgm:cxn modelId="{79CAFD38-8AB2-40C5-ABF8-22E0950D9EC7}" srcId="{BDA9417E-91BC-40FF-8D6E-A6E3DDCC9038}" destId="{683A555A-A750-43C2-A7B4-D9E95F2359FA}" srcOrd="3" destOrd="0" parTransId="{A58F617B-33B8-4438-85BD-85F226CA0A22}" sibTransId="{273B5220-F569-43A3-9FF9-87C58E70F01A}"/>
    <dgm:cxn modelId="{909DF147-1893-48AE-8249-46D49B800011}" srcId="{BDA9417E-91BC-40FF-8D6E-A6E3DDCC9038}" destId="{6721C200-3FF1-4F43-8B59-E30A67460B56}" srcOrd="5" destOrd="0" parTransId="{493EBE88-C644-4BED-89BD-37AB58F06F22}" sibTransId="{0A4B7DF4-0744-4AD2-BBCB-FDA5063F36FA}"/>
    <dgm:cxn modelId="{5E5E7824-9943-44D8-91D6-8409989E3124}" srcId="{92FC99E2-B0D9-4B54-885B-9FFB3AD6DE0C}" destId="{040DA313-F4AF-4452-83AC-3DB884D59575}" srcOrd="0" destOrd="0" parTransId="{0ADCE77E-9C89-4D72-BD5F-A1DDC90D018C}" sibTransId="{9EC9A8F3-16D1-4ABF-9909-DF3A1950D016}"/>
    <dgm:cxn modelId="{546EE7E2-DA49-4114-8937-6E6A01776D74}" type="presOf" srcId="{24D07C8A-96C7-418E-9360-D1EA5C07500A}" destId="{8343A40E-FDEC-403C-A359-188D210E0A28}" srcOrd="0" destOrd="0" presId="urn:microsoft.com/office/officeart/2005/8/layout/pList2"/>
    <dgm:cxn modelId="{00CA6427-D8DE-471E-97E1-1D93AFF605E5}" type="presOf" srcId="{9880AFB6-2FB3-465A-8875-375EA1990A3D}" destId="{B8F4C140-30C7-4875-B14B-D6D408B95F58}" srcOrd="0" destOrd="0" presId="urn:microsoft.com/office/officeart/2005/8/layout/pList2"/>
    <dgm:cxn modelId="{5CB6173B-7F9D-4F28-8114-BF88CDC91318}" type="presOf" srcId="{6721C200-3FF1-4F43-8B59-E30A67460B56}" destId="{2C7F75BF-D26F-49B3-AFF9-A261297FB813}" srcOrd="0" destOrd="6" presId="urn:microsoft.com/office/officeart/2005/8/layout/pList2"/>
    <dgm:cxn modelId="{286B604F-6D42-46B4-A6CA-48D4599DF557}" srcId="{92FC99E2-B0D9-4B54-885B-9FFB3AD6DE0C}" destId="{E84F848A-C4BA-424E-9D37-74F4CE26BFED}" srcOrd="2" destOrd="0" parTransId="{7171441B-963F-45F8-82F5-FFB040615EB1}" sibTransId="{2D2B173A-D695-4EF2-A788-42BDB71999AD}"/>
    <dgm:cxn modelId="{B65D51DC-1782-41B1-8361-3AFE304FEE43}" srcId="{9880AFB6-2FB3-465A-8875-375EA1990A3D}" destId="{4041D1E1-FA00-466D-85B1-60E597A2E72A}" srcOrd="0" destOrd="0" parTransId="{F76F6A2F-14BA-4234-9419-4322BA8FC38F}" sibTransId="{24D07C8A-96C7-418E-9360-D1EA5C07500A}"/>
    <dgm:cxn modelId="{050341CB-35AC-4775-A363-9B4C1C7F5432}" type="presOf" srcId="{040DA313-F4AF-4452-83AC-3DB884D59575}" destId="{30A24444-91EE-478E-BF39-AA5F8C0E0360}" srcOrd="0" destOrd="1" presId="urn:microsoft.com/office/officeart/2005/8/layout/pList2"/>
    <dgm:cxn modelId="{CD21C99B-53D7-4B28-A4A5-0775ECE38BE7}" type="presParOf" srcId="{B8F4C140-30C7-4875-B14B-D6D408B95F58}" destId="{527F59AC-5342-4378-ACA9-08DD6675057A}" srcOrd="0" destOrd="0" presId="urn:microsoft.com/office/officeart/2005/8/layout/pList2"/>
    <dgm:cxn modelId="{3E725BA2-D5BA-44B1-953B-8EE1D154F803}" type="presParOf" srcId="{B8F4C140-30C7-4875-B14B-D6D408B95F58}" destId="{6EF8A31C-5B8C-4B95-AB84-14001F468643}" srcOrd="1" destOrd="0" presId="urn:microsoft.com/office/officeart/2005/8/layout/pList2"/>
    <dgm:cxn modelId="{B7C6E1ED-8A06-484C-B51F-B23EB4FE88FF}" type="presParOf" srcId="{6EF8A31C-5B8C-4B95-AB84-14001F468643}" destId="{5C048304-5019-41F3-BC96-09DDD91BC02A}" srcOrd="0" destOrd="0" presId="urn:microsoft.com/office/officeart/2005/8/layout/pList2"/>
    <dgm:cxn modelId="{CD94A826-28A5-42AE-A61B-55B4BC5437F7}" type="presParOf" srcId="{5C048304-5019-41F3-BC96-09DDD91BC02A}" destId="{F813A302-E58D-44E9-972E-BA22E99B72C2}" srcOrd="0" destOrd="0" presId="urn:microsoft.com/office/officeart/2005/8/layout/pList2"/>
    <dgm:cxn modelId="{2AF0BBAC-70C9-404D-AE8B-E91B30BC88E3}" type="presParOf" srcId="{5C048304-5019-41F3-BC96-09DDD91BC02A}" destId="{9CF7E238-3A52-4621-8E02-8E490369E6FD}" srcOrd="1" destOrd="0" presId="urn:microsoft.com/office/officeart/2005/8/layout/pList2"/>
    <dgm:cxn modelId="{472B686A-66B7-46E1-BA0B-56CEA43A1130}" type="presParOf" srcId="{5C048304-5019-41F3-BC96-09DDD91BC02A}" destId="{151EB697-0B83-4B99-97F2-BBB454BCFD00}" srcOrd="2" destOrd="0" presId="urn:microsoft.com/office/officeart/2005/8/layout/pList2"/>
    <dgm:cxn modelId="{4CFC5445-E0FC-4F08-BE48-E89237B6B1B0}" type="presParOf" srcId="{6EF8A31C-5B8C-4B95-AB84-14001F468643}" destId="{8343A40E-FDEC-403C-A359-188D210E0A28}" srcOrd="1" destOrd="0" presId="urn:microsoft.com/office/officeart/2005/8/layout/pList2"/>
    <dgm:cxn modelId="{765FAC47-C694-4482-ACEC-08B2E8BFE830}" type="presParOf" srcId="{6EF8A31C-5B8C-4B95-AB84-14001F468643}" destId="{F93BC4D1-D9FB-46A1-9DDD-F16332E9398D}" srcOrd="2" destOrd="0" presId="urn:microsoft.com/office/officeart/2005/8/layout/pList2"/>
    <dgm:cxn modelId="{65E3759A-1D1A-454D-B877-F43D8B23FA40}" type="presParOf" srcId="{F93BC4D1-D9FB-46A1-9DDD-F16332E9398D}" destId="{81797A0D-4E7B-413D-8CD3-246C966A1C99}" srcOrd="0" destOrd="0" presId="urn:microsoft.com/office/officeart/2005/8/layout/pList2"/>
    <dgm:cxn modelId="{31A99E01-2DF9-4716-8603-854307F82DA5}" type="presParOf" srcId="{F93BC4D1-D9FB-46A1-9DDD-F16332E9398D}" destId="{A698A75F-6A3C-45A3-A918-4BA8E2245A75}" srcOrd="1" destOrd="0" presId="urn:microsoft.com/office/officeart/2005/8/layout/pList2"/>
    <dgm:cxn modelId="{F3A5D0F4-65FB-40D1-8D2E-3944682127EE}" type="presParOf" srcId="{F93BC4D1-D9FB-46A1-9DDD-F16332E9398D}" destId="{310BC037-EF2D-4633-BE5F-40FBBD85703B}" srcOrd="2" destOrd="0" presId="urn:microsoft.com/office/officeart/2005/8/layout/pList2"/>
    <dgm:cxn modelId="{9C7FB08B-702A-4B4E-A6FF-23496649DD02}" type="presParOf" srcId="{6EF8A31C-5B8C-4B95-AB84-14001F468643}" destId="{AE02C3BF-8136-4B69-B733-1C8E6F5D7190}" srcOrd="3" destOrd="0" presId="urn:microsoft.com/office/officeart/2005/8/layout/pList2"/>
    <dgm:cxn modelId="{9ADC65DE-9809-4BA9-9195-394889A3BAA8}" type="presParOf" srcId="{6EF8A31C-5B8C-4B95-AB84-14001F468643}" destId="{A9BD69FD-621B-4113-BF7C-09B807BAEBA4}" srcOrd="4" destOrd="0" presId="urn:microsoft.com/office/officeart/2005/8/layout/pList2"/>
    <dgm:cxn modelId="{BCBE7A04-82E7-4B5F-A446-C8035383BB2F}" type="presParOf" srcId="{A9BD69FD-621B-4113-BF7C-09B807BAEBA4}" destId="{2C7F75BF-D26F-49B3-AFF9-A261297FB813}" srcOrd="0" destOrd="0" presId="urn:microsoft.com/office/officeart/2005/8/layout/pList2"/>
    <dgm:cxn modelId="{8092403E-4F1E-451F-A17E-AFFBC05676A6}" type="presParOf" srcId="{A9BD69FD-621B-4113-BF7C-09B807BAEBA4}" destId="{0E1375F4-5BA9-431A-9182-5E646D8455D3}" srcOrd="1" destOrd="0" presId="urn:microsoft.com/office/officeart/2005/8/layout/pList2"/>
    <dgm:cxn modelId="{27B1FD4F-A5F7-4F3A-8A3E-CC4601249F78}" type="presParOf" srcId="{A9BD69FD-621B-4113-BF7C-09B807BAEBA4}" destId="{5A825110-230B-4551-A10E-C14A7C943C54}" srcOrd="2" destOrd="0" presId="urn:microsoft.com/office/officeart/2005/8/layout/pList2"/>
    <dgm:cxn modelId="{22A94DE0-65C1-4B0D-ADC1-4F67A3A60D52}" type="presParOf" srcId="{6EF8A31C-5B8C-4B95-AB84-14001F468643}" destId="{7D815272-CB4B-45D1-8239-B3E4B4993A79}" srcOrd="5" destOrd="0" presId="urn:microsoft.com/office/officeart/2005/8/layout/pList2"/>
    <dgm:cxn modelId="{566BAD2D-DF08-41F7-B5C4-EF5CC1EF7B0E}" type="presParOf" srcId="{6EF8A31C-5B8C-4B95-AB84-14001F468643}" destId="{BE0F9229-9514-4C31-BC8C-2E5211A8AAE1}" srcOrd="6" destOrd="0" presId="urn:microsoft.com/office/officeart/2005/8/layout/pList2"/>
    <dgm:cxn modelId="{54915022-8B81-4722-AFED-540A4B44F522}" type="presParOf" srcId="{BE0F9229-9514-4C31-BC8C-2E5211A8AAE1}" destId="{28394F21-02B4-46D0-A4C3-F9529D2DABC7}" srcOrd="0" destOrd="0" presId="urn:microsoft.com/office/officeart/2005/8/layout/pList2"/>
    <dgm:cxn modelId="{F8A747D1-74EA-4081-BEE8-3368903D5DFC}" type="presParOf" srcId="{BE0F9229-9514-4C31-BC8C-2E5211A8AAE1}" destId="{E6E7BCC4-CEBA-494D-8D6B-8C02BAA3BF46}" srcOrd="1" destOrd="0" presId="urn:microsoft.com/office/officeart/2005/8/layout/pList2"/>
    <dgm:cxn modelId="{9E41CB27-375F-4972-B234-5837774A5859}" type="presParOf" srcId="{BE0F9229-9514-4C31-BC8C-2E5211A8AAE1}" destId="{A9142471-3C8F-4BA7-BC1B-D9DF149A99C4}" srcOrd="2" destOrd="0" presId="urn:microsoft.com/office/officeart/2005/8/layout/pList2"/>
    <dgm:cxn modelId="{9AECE3CF-74DD-480D-925F-C3475AEB41DE}" type="presParOf" srcId="{6EF8A31C-5B8C-4B95-AB84-14001F468643}" destId="{03531A8F-637A-44AD-8666-EAF5F5CCA5F1}" srcOrd="7" destOrd="0" presId="urn:microsoft.com/office/officeart/2005/8/layout/pList2"/>
    <dgm:cxn modelId="{84CB0D26-71E8-4FBE-889E-F9B495C86B21}" type="presParOf" srcId="{6EF8A31C-5B8C-4B95-AB84-14001F468643}" destId="{46CCD7FA-7415-4F22-B182-4CEF36028ED3}" srcOrd="8" destOrd="0" presId="urn:microsoft.com/office/officeart/2005/8/layout/pList2"/>
    <dgm:cxn modelId="{7DCD15E2-6347-4832-BF2D-13E607CC4F4E}" type="presParOf" srcId="{46CCD7FA-7415-4F22-B182-4CEF36028ED3}" destId="{30A24444-91EE-478E-BF39-AA5F8C0E0360}" srcOrd="0" destOrd="0" presId="urn:microsoft.com/office/officeart/2005/8/layout/pList2"/>
    <dgm:cxn modelId="{4B858F6B-FFD0-49B9-BBE1-121C63C9F9F3}" type="presParOf" srcId="{46CCD7FA-7415-4F22-B182-4CEF36028ED3}" destId="{B0309D4A-FA80-41BF-8CEB-A5ECACF93112}" srcOrd="1" destOrd="0" presId="urn:microsoft.com/office/officeart/2005/8/layout/pList2"/>
    <dgm:cxn modelId="{692A6E24-75FC-4A7D-A319-8E0DBC6D506C}" type="presParOf" srcId="{46CCD7FA-7415-4F22-B182-4CEF36028ED3}" destId="{5EB57A51-8ED7-47C7-8E88-6A2D1D80E2EC}" srcOrd="2" destOrd="0" presId="urn:microsoft.com/office/officeart/2005/8/layout/pList2"/>
    <dgm:cxn modelId="{BBA6A20D-71BE-472E-B0FF-38AC2F6843E1}" type="presParOf" srcId="{6EF8A31C-5B8C-4B95-AB84-14001F468643}" destId="{DF803AF6-63F5-44AE-9624-206D861D2D0C}" srcOrd="9" destOrd="0" presId="urn:microsoft.com/office/officeart/2005/8/layout/pList2"/>
    <dgm:cxn modelId="{2DD2EE26-8F82-4621-9608-EA5C1AB339BE}" type="presParOf" srcId="{6EF8A31C-5B8C-4B95-AB84-14001F468643}" destId="{7FFD7BFB-6F2C-4F42-A0AF-4327F60E9F87}" srcOrd="10" destOrd="0" presId="urn:microsoft.com/office/officeart/2005/8/layout/pList2"/>
    <dgm:cxn modelId="{F02F2A9A-5F03-4EF4-A9D9-E21F88BB427A}" type="presParOf" srcId="{7FFD7BFB-6F2C-4F42-A0AF-4327F60E9F87}" destId="{FC376FF3-7013-4571-B783-4C4311D7A63F}" srcOrd="0" destOrd="0" presId="urn:microsoft.com/office/officeart/2005/8/layout/pList2"/>
    <dgm:cxn modelId="{1B61F9EF-2C75-4351-886C-A9AE1D45755E}" type="presParOf" srcId="{7FFD7BFB-6F2C-4F42-A0AF-4327F60E9F87}" destId="{621FAEEF-628B-431B-A733-7D22D33827F0}" srcOrd="1" destOrd="0" presId="urn:microsoft.com/office/officeart/2005/8/layout/pList2"/>
    <dgm:cxn modelId="{CDBECFC5-4059-472E-941C-3F3CC9E3D438}" type="presParOf" srcId="{7FFD7BFB-6F2C-4F42-A0AF-4327F60E9F87}" destId="{59E0A229-C141-4541-B108-F9E4C3DFCEF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F59AC-5342-4378-ACA9-08DD6675057A}">
      <dsp:nvSpPr>
        <dsp:cNvPr id="0" name=""/>
        <dsp:cNvSpPr/>
      </dsp:nvSpPr>
      <dsp:spPr>
        <a:xfrm>
          <a:off x="0" y="0"/>
          <a:ext cx="10699471" cy="2358096"/>
        </a:xfrm>
        <a:prstGeom prst="roundRect">
          <a:avLst>
            <a:gd name="adj" fmla="val 10000"/>
          </a:avLst>
        </a:prstGeom>
        <a:solidFill>
          <a:schemeClr val="l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sp>
    <dsp:sp modelId="{151EB697-0B83-4B99-97F2-BBB454BCFD00}">
      <dsp:nvSpPr>
        <dsp:cNvPr id="0" name=""/>
        <dsp:cNvSpPr/>
      </dsp:nvSpPr>
      <dsp:spPr>
        <a:xfrm>
          <a:off x="322211" y="314412"/>
          <a:ext cx="1546930" cy="172927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F813A302-E58D-44E9-972E-BA22E99B72C2}">
      <dsp:nvSpPr>
        <dsp:cNvPr id="0" name=""/>
        <dsp:cNvSpPr/>
      </dsp:nvSpPr>
      <dsp:spPr>
        <a:xfrm rot="10800000">
          <a:off x="322211" y="2358096"/>
          <a:ext cx="1546930" cy="2882118"/>
        </a:xfrm>
        <a:prstGeom prst="round2SameRect">
          <a:avLst>
            <a:gd name="adj1" fmla="val 10500"/>
            <a:gd name="adj2" fmla="val 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S" sz="1300" kern="1200" dirty="0" smtClean="0"/>
            <a:t>Explicación del estado general de los edificios; pisos, paredes, techos, distribución</a:t>
          </a:r>
          <a:endParaRPr lang="es-ES" sz="1300" kern="1200" dirty="0"/>
        </a:p>
      </dsp:txBody>
      <dsp:txXfrm rot="10800000">
        <a:off x="369784" y="2358096"/>
        <a:ext cx="1451784" cy="2834545"/>
      </dsp:txXfrm>
    </dsp:sp>
    <dsp:sp modelId="{310BC037-EF2D-4633-BE5F-40FBBD85703B}">
      <dsp:nvSpPr>
        <dsp:cNvPr id="0" name=""/>
        <dsp:cNvSpPr/>
      </dsp:nvSpPr>
      <dsp:spPr>
        <a:xfrm>
          <a:off x="2023835" y="314412"/>
          <a:ext cx="1546930" cy="172927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81797A0D-4E7B-413D-8CD3-246C966A1C99}">
      <dsp:nvSpPr>
        <dsp:cNvPr id="0" name=""/>
        <dsp:cNvSpPr/>
      </dsp:nvSpPr>
      <dsp:spPr>
        <a:xfrm rot="10800000">
          <a:off x="2023835" y="2358096"/>
          <a:ext cx="1546930" cy="2882118"/>
        </a:xfrm>
        <a:prstGeom prst="round2SameRect">
          <a:avLst>
            <a:gd name="adj1" fmla="val 10500"/>
            <a:gd name="adj2" fmla="val 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S" sz="1300" kern="1200" dirty="0" smtClean="0"/>
            <a:t>Explicación del estado general del Parque vehicular para la prestación del servicio </a:t>
          </a:r>
          <a:endParaRPr lang="es-ES" sz="1300" kern="1200" dirty="0"/>
        </a:p>
      </dsp:txBody>
      <dsp:txXfrm rot="10800000">
        <a:off x="2071408" y="2358096"/>
        <a:ext cx="1451784" cy="2834545"/>
      </dsp:txXfrm>
    </dsp:sp>
    <dsp:sp modelId="{5A825110-230B-4551-A10E-C14A7C943C54}">
      <dsp:nvSpPr>
        <dsp:cNvPr id="0" name=""/>
        <dsp:cNvSpPr/>
      </dsp:nvSpPr>
      <dsp:spPr>
        <a:xfrm>
          <a:off x="3725458" y="314412"/>
          <a:ext cx="1546930" cy="172927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C7F75BF-D26F-49B3-AFF9-A261297FB813}">
      <dsp:nvSpPr>
        <dsp:cNvPr id="0" name=""/>
        <dsp:cNvSpPr/>
      </dsp:nvSpPr>
      <dsp:spPr>
        <a:xfrm rot="10800000">
          <a:off x="3725458" y="2358096"/>
          <a:ext cx="1546930" cy="2882118"/>
        </a:xfrm>
        <a:prstGeom prst="round2SameRect">
          <a:avLst>
            <a:gd name="adj1" fmla="val 10500"/>
            <a:gd name="adj2" fmla="val 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s-ES" sz="1300" kern="1200" dirty="0" smtClean="0"/>
            <a:t>Explicación del estado general de Equipos y de características técnicas</a:t>
          </a:r>
          <a:endParaRPr lang="es-ES" sz="1300" kern="1200" dirty="0"/>
        </a:p>
        <a:p>
          <a:pPr marL="57150" lvl="1" indent="-57150" algn="l" defTabSz="444500">
            <a:lnSpc>
              <a:spcPct val="90000"/>
            </a:lnSpc>
            <a:spcBef>
              <a:spcPct val="0"/>
            </a:spcBef>
            <a:spcAft>
              <a:spcPct val="15000"/>
            </a:spcAft>
            <a:buChar char="••"/>
          </a:pPr>
          <a:r>
            <a:rPr lang="es-ES" sz="1000" kern="1200" dirty="0" smtClean="0"/>
            <a:t>Equipos de cómputo  / impresoras</a:t>
          </a:r>
          <a:endParaRPr lang="es-ES" sz="1000" kern="1200" dirty="0"/>
        </a:p>
        <a:p>
          <a:pPr marL="57150" lvl="1" indent="-57150" algn="l" defTabSz="444500">
            <a:lnSpc>
              <a:spcPct val="90000"/>
            </a:lnSpc>
            <a:spcBef>
              <a:spcPct val="0"/>
            </a:spcBef>
            <a:spcAft>
              <a:spcPct val="15000"/>
            </a:spcAft>
            <a:buChar char="••"/>
          </a:pPr>
          <a:r>
            <a:rPr lang="es-ES" sz="1000" kern="1200" dirty="0" smtClean="0"/>
            <a:t>Servidor</a:t>
          </a:r>
          <a:endParaRPr lang="es-ES" sz="1000" kern="1200" dirty="0"/>
        </a:p>
        <a:p>
          <a:pPr marL="57150" lvl="1" indent="-57150" algn="l" defTabSz="444500">
            <a:lnSpc>
              <a:spcPct val="90000"/>
            </a:lnSpc>
            <a:spcBef>
              <a:spcPct val="0"/>
            </a:spcBef>
            <a:spcAft>
              <a:spcPct val="15000"/>
            </a:spcAft>
            <a:buChar char="••"/>
          </a:pPr>
          <a:r>
            <a:rPr lang="es-ES" sz="1000" kern="1200" dirty="0" smtClean="0"/>
            <a:t>Radio teléfonos</a:t>
          </a:r>
          <a:endParaRPr lang="es-ES" sz="1000" kern="1200" dirty="0"/>
        </a:p>
        <a:p>
          <a:pPr marL="57150" lvl="1" indent="-57150" algn="l" defTabSz="444500">
            <a:lnSpc>
              <a:spcPct val="90000"/>
            </a:lnSpc>
            <a:spcBef>
              <a:spcPct val="0"/>
            </a:spcBef>
            <a:spcAft>
              <a:spcPct val="15000"/>
            </a:spcAft>
            <a:buChar char="••"/>
          </a:pPr>
          <a:r>
            <a:rPr lang="es-ES" sz="1000" kern="1200" dirty="0" smtClean="0"/>
            <a:t>Celulares</a:t>
          </a:r>
          <a:endParaRPr lang="es-ES" sz="1000" kern="1200" dirty="0"/>
        </a:p>
        <a:p>
          <a:pPr marL="57150" lvl="1" indent="-57150" algn="l" defTabSz="444500">
            <a:lnSpc>
              <a:spcPct val="90000"/>
            </a:lnSpc>
            <a:spcBef>
              <a:spcPct val="0"/>
            </a:spcBef>
            <a:spcAft>
              <a:spcPct val="15000"/>
            </a:spcAft>
            <a:buChar char="••"/>
          </a:pPr>
          <a:r>
            <a:rPr lang="es-ES" sz="1000" kern="1200" dirty="0" smtClean="0"/>
            <a:t>Tablet</a:t>
          </a:r>
          <a:endParaRPr lang="es-ES" sz="1000" kern="1200" dirty="0"/>
        </a:p>
        <a:p>
          <a:pPr marL="57150" lvl="1" indent="-57150" algn="l" defTabSz="444500">
            <a:lnSpc>
              <a:spcPct val="90000"/>
            </a:lnSpc>
            <a:spcBef>
              <a:spcPct val="0"/>
            </a:spcBef>
            <a:spcAft>
              <a:spcPct val="15000"/>
            </a:spcAft>
            <a:buChar char="••"/>
          </a:pPr>
          <a:r>
            <a:rPr lang="es-ES" sz="1000" kern="1200" dirty="0" smtClean="0"/>
            <a:t>GPS</a:t>
          </a:r>
          <a:endParaRPr lang="es-ES" sz="1000" kern="1200" dirty="0"/>
        </a:p>
        <a:p>
          <a:pPr marL="57150" lvl="1" indent="-57150" algn="l" defTabSz="444500">
            <a:lnSpc>
              <a:spcPct val="90000"/>
            </a:lnSpc>
            <a:spcBef>
              <a:spcPct val="0"/>
            </a:spcBef>
            <a:spcAft>
              <a:spcPct val="15000"/>
            </a:spcAft>
            <a:buChar char="••"/>
          </a:pPr>
          <a:r>
            <a:rPr lang="es-ES" sz="1000" kern="1200" dirty="0" smtClean="0"/>
            <a:t>Circuito cerrado de televisión</a:t>
          </a:r>
          <a:endParaRPr lang="es-ES" sz="1000" kern="1200" dirty="0"/>
        </a:p>
        <a:p>
          <a:pPr marL="57150" lvl="1" indent="-57150" algn="l" defTabSz="444500">
            <a:lnSpc>
              <a:spcPct val="90000"/>
            </a:lnSpc>
            <a:spcBef>
              <a:spcPct val="0"/>
            </a:spcBef>
            <a:spcAft>
              <a:spcPct val="15000"/>
            </a:spcAft>
            <a:buChar char="••"/>
          </a:pPr>
          <a:r>
            <a:rPr lang="es-ES" sz="1000" kern="1200" dirty="0" smtClean="0"/>
            <a:t>Alcoholímetro</a:t>
          </a:r>
          <a:endParaRPr lang="es-ES" sz="1000" kern="1200" dirty="0"/>
        </a:p>
      </dsp:txBody>
      <dsp:txXfrm rot="10800000">
        <a:off x="3773031" y="2358096"/>
        <a:ext cx="1451784" cy="2834545"/>
      </dsp:txXfrm>
    </dsp:sp>
    <dsp:sp modelId="{A9142471-3C8F-4BA7-BC1B-D9DF149A99C4}">
      <dsp:nvSpPr>
        <dsp:cNvPr id="0" name=""/>
        <dsp:cNvSpPr/>
      </dsp:nvSpPr>
      <dsp:spPr>
        <a:xfrm>
          <a:off x="5427082" y="314412"/>
          <a:ext cx="1546930" cy="1729270"/>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8394F21-02B4-46D0-A4C3-F9529D2DABC7}">
      <dsp:nvSpPr>
        <dsp:cNvPr id="0" name=""/>
        <dsp:cNvSpPr/>
      </dsp:nvSpPr>
      <dsp:spPr>
        <a:xfrm rot="10800000">
          <a:off x="5427082" y="2358096"/>
          <a:ext cx="1546930" cy="2882118"/>
        </a:xfrm>
        <a:prstGeom prst="round2SameRect">
          <a:avLst>
            <a:gd name="adj1" fmla="val 10500"/>
            <a:gd name="adj2" fmla="val 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s-ES" sz="1300" kern="1200" dirty="0" smtClean="0"/>
            <a:t>Software: Se cuenta con licenciamiento.</a:t>
          </a:r>
          <a:endParaRPr lang="es-ES" sz="1300" kern="1200" dirty="0"/>
        </a:p>
        <a:p>
          <a:pPr marL="57150" lvl="1" indent="-57150" algn="l" defTabSz="444500">
            <a:lnSpc>
              <a:spcPct val="90000"/>
            </a:lnSpc>
            <a:spcBef>
              <a:spcPct val="0"/>
            </a:spcBef>
            <a:spcAft>
              <a:spcPct val="15000"/>
            </a:spcAft>
            <a:buChar char="••"/>
          </a:pPr>
          <a:r>
            <a:rPr lang="es-ES" sz="1000" kern="1200" dirty="0" smtClean="0"/>
            <a:t> Software Contable y de operaciones</a:t>
          </a:r>
          <a:endParaRPr lang="es-ES" sz="1000" kern="1200" dirty="0"/>
        </a:p>
        <a:p>
          <a:pPr marL="57150" lvl="1" indent="-57150" algn="l" defTabSz="444500">
            <a:lnSpc>
              <a:spcPct val="90000"/>
            </a:lnSpc>
            <a:spcBef>
              <a:spcPct val="0"/>
            </a:spcBef>
            <a:spcAft>
              <a:spcPct val="15000"/>
            </a:spcAft>
            <a:buChar char="••"/>
          </a:pPr>
          <a:r>
            <a:rPr lang="es-ES" sz="1000" kern="1200" dirty="0" smtClean="0"/>
            <a:t>Office </a:t>
          </a:r>
          <a:endParaRPr lang="es-ES" sz="1000" kern="1200" dirty="0"/>
        </a:p>
      </dsp:txBody>
      <dsp:txXfrm rot="10800000">
        <a:off x="5474655" y="2358096"/>
        <a:ext cx="1451784" cy="2834545"/>
      </dsp:txXfrm>
    </dsp:sp>
    <dsp:sp modelId="{5EB57A51-8ED7-47C7-8E88-6A2D1D80E2EC}">
      <dsp:nvSpPr>
        <dsp:cNvPr id="0" name=""/>
        <dsp:cNvSpPr/>
      </dsp:nvSpPr>
      <dsp:spPr>
        <a:xfrm>
          <a:off x="7128705" y="314412"/>
          <a:ext cx="1546930" cy="1729270"/>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30A24444-91EE-478E-BF39-AA5F8C0E0360}">
      <dsp:nvSpPr>
        <dsp:cNvPr id="0" name=""/>
        <dsp:cNvSpPr/>
      </dsp:nvSpPr>
      <dsp:spPr>
        <a:xfrm rot="10800000">
          <a:off x="7128705" y="2358096"/>
          <a:ext cx="1546930" cy="2882118"/>
        </a:xfrm>
        <a:prstGeom prst="round2SameRect">
          <a:avLst>
            <a:gd name="adj1" fmla="val 10500"/>
            <a:gd name="adj2" fmla="val 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s-ES" sz="1300" kern="1200" dirty="0" smtClean="0"/>
            <a:t>Explicación del estado general de Maquinaria y Equipo</a:t>
          </a:r>
        </a:p>
        <a:p>
          <a:pPr marL="57150" lvl="1" indent="-57150" algn="l" defTabSz="444500">
            <a:lnSpc>
              <a:spcPct val="90000"/>
            </a:lnSpc>
            <a:spcBef>
              <a:spcPct val="0"/>
            </a:spcBef>
            <a:spcAft>
              <a:spcPct val="15000"/>
            </a:spcAft>
            <a:buChar char="••"/>
          </a:pPr>
          <a:r>
            <a:rPr lang="es-ES" sz="1000" kern="1200" dirty="0" smtClean="0"/>
            <a:t>Mantenimiento</a:t>
          </a:r>
        </a:p>
        <a:p>
          <a:pPr marL="57150" lvl="1" indent="-57150" algn="l" defTabSz="444500">
            <a:lnSpc>
              <a:spcPct val="90000"/>
            </a:lnSpc>
            <a:spcBef>
              <a:spcPct val="0"/>
            </a:spcBef>
            <a:spcAft>
              <a:spcPct val="15000"/>
            </a:spcAft>
            <a:buChar char="••"/>
          </a:pPr>
          <a:r>
            <a:rPr lang="es-ES" sz="1000" kern="1200" dirty="0" smtClean="0"/>
            <a:t>Cantidad</a:t>
          </a:r>
        </a:p>
        <a:p>
          <a:pPr marL="57150" lvl="1" indent="-57150" algn="l" defTabSz="444500">
            <a:lnSpc>
              <a:spcPct val="90000"/>
            </a:lnSpc>
            <a:spcBef>
              <a:spcPct val="0"/>
            </a:spcBef>
            <a:spcAft>
              <a:spcPct val="15000"/>
            </a:spcAft>
            <a:buChar char="••"/>
          </a:pPr>
          <a:r>
            <a:rPr lang="es-ES" sz="1000" kern="1200" dirty="0" smtClean="0"/>
            <a:t>Adecuación</a:t>
          </a:r>
        </a:p>
      </dsp:txBody>
      <dsp:txXfrm rot="10800000">
        <a:off x="7176278" y="2358096"/>
        <a:ext cx="1451784" cy="2834545"/>
      </dsp:txXfrm>
    </dsp:sp>
    <dsp:sp modelId="{59E0A229-C141-4541-B108-F9E4C3DFCEF3}">
      <dsp:nvSpPr>
        <dsp:cNvPr id="0" name=""/>
        <dsp:cNvSpPr/>
      </dsp:nvSpPr>
      <dsp:spPr>
        <a:xfrm>
          <a:off x="8830328" y="314412"/>
          <a:ext cx="1546930" cy="1729270"/>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FC376FF3-7013-4571-B783-4C4311D7A63F}">
      <dsp:nvSpPr>
        <dsp:cNvPr id="0" name=""/>
        <dsp:cNvSpPr/>
      </dsp:nvSpPr>
      <dsp:spPr>
        <a:xfrm rot="10800000">
          <a:off x="8830328" y="2358096"/>
          <a:ext cx="1546930" cy="2882118"/>
        </a:xfrm>
        <a:prstGeom prst="round2SameRect">
          <a:avLst>
            <a:gd name="adj1" fmla="val 10500"/>
            <a:gd name="adj2" fmla="val 0"/>
          </a:avLst>
        </a:prstGeom>
        <a:solidFill>
          <a:schemeClr val="l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s-419" sz="1300" kern="1200" dirty="0" smtClean="0"/>
            <a:t>Equipos Prevención y atención de emergencias</a:t>
          </a:r>
          <a:endParaRPr lang="es-ES" sz="1300" kern="1200" dirty="0"/>
        </a:p>
        <a:p>
          <a:pPr marL="57150" lvl="1" indent="-57150" algn="l" defTabSz="444500">
            <a:lnSpc>
              <a:spcPct val="90000"/>
            </a:lnSpc>
            <a:spcBef>
              <a:spcPct val="0"/>
            </a:spcBef>
            <a:spcAft>
              <a:spcPct val="15000"/>
            </a:spcAft>
            <a:buChar char="••"/>
          </a:pPr>
          <a:r>
            <a:rPr lang="es-ES" sz="1000" kern="1200" dirty="0" smtClean="0"/>
            <a:t>Extintores</a:t>
          </a:r>
          <a:endParaRPr lang="es-ES" sz="1000" kern="1200" dirty="0"/>
        </a:p>
        <a:p>
          <a:pPr marL="57150" lvl="1" indent="-57150" algn="l" defTabSz="444500">
            <a:lnSpc>
              <a:spcPct val="90000"/>
            </a:lnSpc>
            <a:spcBef>
              <a:spcPct val="0"/>
            </a:spcBef>
            <a:spcAft>
              <a:spcPct val="15000"/>
            </a:spcAft>
            <a:buChar char="••"/>
          </a:pPr>
          <a:r>
            <a:rPr lang="es-ES" sz="1000" kern="1200" dirty="0" smtClean="0"/>
            <a:t>Botiquines</a:t>
          </a:r>
          <a:endParaRPr lang="es-ES" sz="1000" kern="1200" dirty="0"/>
        </a:p>
        <a:p>
          <a:pPr marL="57150" lvl="1" indent="-57150" algn="l" defTabSz="444500">
            <a:lnSpc>
              <a:spcPct val="90000"/>
            </a:lnSpc>
            <a:spcBef>
              <a:spcPct val="0"/>
            </a:spcBef>
            <a:spcAft>
              <a:spcPct val="15000"/>
            </a:spcAft>
            <a:buChar char="••"/>
          </a:pPr>
          <a:r>
            <a:rPr lang="es-ES" sz="1000" kern="1200" dirty="0" smtClean="0"/>
            <a:t>Camilla</a:t>
          </a:r>
          <a:endParaRPr lang="es-ES" sz="1000" kern="1200" dirty="0"/>
        </a:p>
      </dsp:txBody>
      <dsp:txXfrm rot="10800000">
        <a:off x="8877901" y="2358096"/>
        <a:ext cx="1451784" cy="283454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D8EF8-7B45-43C3-A154-85F9FE66C145}" type="datetimeFigureOut">
              <a:rPr lang="es-CO" smtClean="0"/>
              <a:t>4/05/2018</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26675-C3CF-40A8-B99D-91B003556AEB}" type="slidenum">
              <a:rPr lang="es-CO" smtClean="0"/>
              <a:t>‹Nº›</a:t>
            </a:fld>
            <a:endParaRPr lang="es-CO"/>
          </a:p>
        </p:txBody>
      </p:sp>
    </p:spTree>
    <p:extLst>
      <p:ext uri="{BB962C8B-B14F-4D97-AF65-F5344CB8AC3E}">
        <p14:creationId xmlns:p14="http://schemas.microsoft.com/office/powerpoint/2010/main" val="245104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5A5C323-6255-40C9-9D37-45260ED03269}" type="slidenum">
              <a:rPr lang="es-CO" smtClean="0"/>
              <a:t>4</a:t>
            </a:fld>
            <a:endParaRPr lang="es-CO" dirty="0"/>
          </a:p>
        </p:txBody>
      </p:sp>
    </p:spTree>
    <p:extLst>
      <p:ext uri="{BB962C8B-B14F-4D97-AF65-F5344CB8AC3E}">
        <p14:creationId xmlns:p14="http://schemas.microsoft.com/office/powerpoint/2010/main" val="386673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DD26675-C3CF-40A8-B99D-91B003556AEB}" type="slidenum">
              <a:rPr lang="es-CO" smtClean="0"/>
              <a:t>12</a:t>
            </a:fld>
            <a:endParaRPr lang="es-CO" dirty="0"/>
          </a:p>
        </p:txBody>
      </p:sp>
    </p:spTree>
    <p:extLst>
      <p:ext uri="{BB962C8B-B14F-4D97-AF65-F5344CB8AC3E}">
        <p14:creationId xmlns:p14="http://schemas.microsoft.com/office/powerpoint/2010/main" val="334033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DD26675-C3CF-40A8-B99D-91B003556AEB}" type="slidenum">
              <a:rPr lang="es-CO" smtClean="0"/>
              <a:t>13</a:t>
            </a:fld>
            <a:endParaRPr lang="es-CO" dirty="0"/>
          </a:p>
        </p:txBody>
      </p:sp>
    </p:spTree>
    <p:extLst>
      <p:ext uri="{BB962C8B-B14F-4D97-AF65-F5344CB8AC3E}">
        <p14:creationId xmlns:p14="http://schemas.microsoft.com/office/powerpoint/2010/main" val="133898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DD26675-C3CF-40A8-B99D-91B003556AEB}" type="slidenum">
              <a:rPr lang="es-CO" smtClean="0"/>
              <a:t>14</a:t>
            </a:fld>
            <a:endParaRPr lang="es-CO" dirty="0"/>
          </a:p>
        </p:txBody>
      </p:sp>
    </p:spTree>
    <p:extLst>
      <p:ext uri="{BB962C8B-B14F-4D97-AF65-F5344CB8AC3E}">
        <p14:creationId xmlns:p14="http://schemas.microsoft.com/office/powerpoint/2010/main" val="131708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DD26675-C3CF-40A8-B99D-91B003556AEB}" type="slidenum">
              <a:rPr lang="es-CO" smtClean="0"/>
              <a:t>15</a:t>
            </a:fld>
            <a:endParaRPr lang="es-CO" dirty="0"/>
          </a:p>
        </p:txBody>
      </p:sp>
    </p:spTree>
    <p:extLst>
      <p:ext uri="{BB962C8B-B14F-4D97-AF65-F5344CB8AC3E}">
        <p14:creationId xmlns:p14="http://schemas.microsoft.com/office/powerpoint/2010/main" val="85993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DD26675-C3CF-40A8-B99D-91B003556AEB}" type="slidenum">
              <a:rPr lang="es-CO" smtClean="0"/>
              <a:t>16</a:t>
            </a:fld>
            <a:endParaRPr lang="es-CO" dirty="0"/>
          </a:p>
        </p:txBody>
      </p:sp>
    </p:spTree>
    <p:extLst>
      <p:ext uri="{BB962C8B-B14F-4D97-AF65-F5344CB8AC3E}">
        <p14:creationId xmlns:p14="http://schemas.microsoft.com/office/powerpoint/2010/main" val="97547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5A5C323-6255-40C9-9D37-45260ED03269}" type="slidenum">
              <a:rPr lang="es-CO" smtClean="0"/>
              <a:t>20</a:t>
            </a:fld>
            <a:endParaRPr lang="es-CO" dirty="0"/>
          </a:p>
        </p:txBody>
      </p:sp>
    </p:spTree>
    <p:extLst>
      <p:ext uri="{BB962C8B-B14F-4D97-AF65-F5344CB8AC3E}">
        <p14:creationId xmlns:p14="http://schemas.microsoft.com/office/powerpoint/2010/main" val="133146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29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15480" y="274638"/>
            <a:ext cx="10166920" cy="1210146"/>
          </a:xfrm>
          <a:prstGeom prst="rect">
            <a:avLst/>
          </a:prstGeom>
        </p:spPr>
        <p:txBody>
          <a:bodyPr/>
          <a:lstStyle>
            <a:lvl1pPr>
              <a:defRPr sz="4000">
                <a:latin typeface="HelveticaNeueLT Std Med Ext" panose="020B0707030502030204" pitchFamily="34" charset="0"/>
              </a:defRPr>
            </a:lvl1pPr>
          </a:lstStyle>
          <a:p>
            <a:r>
              <a:rPr lang="es-ES" dirty="0"/>
              <a:t>Haga clic para modificar el estilo de título del patrón</a:t>
            </a:r>
            <a:endParaRPr lang="es-CO" dirty="0"/>
          </a:p>
        </p:txBody>
      </p:sp>
      <p:sp>
        <p:nvSpPr>
          <p:cNvPr id="3" name="2 Marcador de contenido"/>
          <p:cNvSpPr>
            <a:spLocks noGrp="1"/>
          </p:cNvSpPr>
          <p:nvPr>
            <p:ph idx="1"/>
          </p:nvPr>
        </p:nvSpPr>
        <p:spPr>
          <a:xfrm>
            <a:off x="1415480" y="1600201"/>
            <a:ext cx="10166920" cy="4525963"/>
          </a:xfrm>
          <a:prstGeom prst="rect">
            <a:avLst/>
          </a:prstGeom>
        </p:spPr>
        <p:txBody>
          <a:bodyPr/>
          <a:lstStyle>
            <a:lvl1pPr algn="ctr">
              <a:defRPr>
                <a:latin typeface="HelveticaNeueLT Std Lt Cn" panose="020B0406020202030204" pitchFamily="34" charset="0"/>
              </a:defRPr>
            </a:lvl1pPr>
            <a:lvl2pPr>
              <a:defRPr>
                <a:latin typeface="HelveticaNeueLT Std Lt Cn" panose="020B0406020202030204" pitchFamily="34" charset="0"/>
              </a:defRPr>
            </a:lvl2pPr>
            <a:lvl3pPr>
              <a:defRPr>
                <a:latin typeface="HelveticaNeueLT Std Lt Cn" panose="020B0406020202030204" pitchFamily="34" charset="0"/>
              </a:defRPr>
            </a:lvl3pPr>
            <a:lvl4pPr>
              <a:defRPr>
                <a:latin typeface="HelveticaNeueLT Std Lt Cn" panose="020B0406020202030204" pitchFamily="34" charset="0"/>
              </a:defRPr>
            </a:lvl4pPr>
            <a:lvl5pPr>
              <a:defRPr>
                <a:latin typeface="HelveticaNeueLT Std Lt Cn" panose="020B0406020202030204"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261229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466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4" y="6356354"/>
            <a:ext cx="2844800" cy="365125"/>
          </a:xfrm>
          <a:prstGeom prst="rect">
            <a:avLst/>
          </a:prstGeom>
        </p:spPr>
        <p:txBody>
          <a:bodyPr/>
          <a:lstStyle/>
          <a:p>
            <a:fld id="{C4133640-FE36-4D06-BBA9-D8F7812EB92E}" type="datetimeFigureOut">
              <a:rPr lang="es-CO" smtClean="0"/>
              <a:t>4/05/2018</a:t>
            </a:fld>
            <a:endParaRPr lang="es-CO" dirty="0"/>
          </a:p>
        </p:txBody>
      </p:sp>
      <p:sp>
        <p:nvSpPr>
          <p:cNvPr id="3" name="2 Marcador de pie de página"/>
          <p:cNvSpPr>
            <a:spLocks noGrp="1"/>
          </p:cNvSpPr>
          <p:nvPr>
            <p:ph type="ftr" sz="quarter" idx="11"/>
          </p:nvPr>
        </p:nvSpPr>
        <p:spPr>
          <a:xfrm>
            <a:off x="4165604" y="6356354"/>
            <a:ext cx="3860800" cy="365125"/>
          </a:xfrm>
          <a:prstGeom prst="rect">
            <a:avLst/>
          </a:prstGeom>
        </p:spPr>
        <p:txBody>
          <a:bodyPr/>
          <a:lstStyle/>
          <a:p>
            <a:endParaRPr lang="es-CO" dirty="0"/>
          </a:p>
        </p:txBody>
      </p:sp>
      <p:sp>
        <p:nvSpPr>
          <p:cNvPr id="4" name="3 Marcador de número de diapositiva"/>
          <p:cNvSpPr>
            <a:spLocks noGrp="1"/>
          </p:cNvSpPr>
          <p:nvPr>
            <p:ph type="sldNum" sz="quarter" idx="12"/>
          </p:nvPr>
        </p:nvSpPr>
        <p:spPr>
          <a:xfrm>
            <a:off x="8737604" y="6356354"/>
            <a:ext cx="2844800" cy="365125"/>
          </a:xfrm>
          <a:prstGeom prst="rect">
            <a:avLst/>
          </a:prstGeom>
        </p:spPr>
        <p:txBody>
          <a:bodyPr/>
          <a:lstStyle/>
          <a:p>
            <a:fld id="{54BCEF19-6307-4CD0-BF3E-B6CE3A2B79BF}" type="slidenum">
              <a:rPr lang="es-CO" smtClean="0"/>
              <a:t>‹Nº›</a:t>
            </a:fld>
            <a:endParaRPr lang="es-CO" dirty="0"/>
          </a:p>
        </p:txBody>
      </p:sp>
    </p:spTree>
    <p:extLst>
      <p:ext uri="{BB962C8B-B14F-4D97-AF65-F5344CB8AC3E}">
        <p14:creationId xmlns:p14="http://schemas.microsoft.com/office/powerpoint/2010/main" val="187001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80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4" y="6356354"/>
            <a:ext cx="2844800" cy="365125"/>
          </a:xfrm>
          <a:prstGeom prst="rect">
            <a:avLst/>
          </a:prstGeom>
        </p:spPr>
        <p:txBody>
          <a:bodyPr/>
          <a:lstStyle/>
          <a:p>
            <a:fld id="{C4133640-FE36-4D06-BBA9-D8F7812EB92E}" type="datetimeFigureOut">
              <a:rPr lang="es-CO" smtClean="0"/>
              <a:t>4/05/2018</a:t>
            </a:fld>
            <a:endParaRPr lang="es-CO" dirty="0"/>
          </a:p>
        </p:txBody>
      </p:sp>
      <p:sp>
        <p:nvSpPr>
          <p:cNvPr id="3" name="2 Marcador de pie de página"/>
          <p:cNvSpPr>
            <a:spLocks noGrp="1"/>
          </p:cNvSpPr>
          <p:nvPr>
            <p:ph type="ftr" sz="quarter" idx="11"/>
          </p:nvPr>
        </p:nvSpPr>
        <p:spPr>
          <a:xfrm>
            <a:off x="4165604" y="6356354"/>
            <a:ext cx="3860800" cy="365125"/>
          </a:xfrm>
          <a:prstGeom prst="rect">
            <a:avLst/>
          </a:prstGeom>
        </p:spPr>
        <p:txBody>
          <a:bodyPr/>
          <a:lstStyle/>
          <a:p>
            <a:endParaRPr lang="es-CO" dirty="0"/>
          </a:p>
        </p:txBody>
      </p:sp>
      <p:sp>
        <p:nvSpPr>
          <p:cNvPr id="4" name="3 Marcador de número de diapositiva"/>
          <p:cNvSpPr>
            <a:spLocks noGrp="1"/>
          </p:cNvSpPr>
          <p:nvPr>
            <p:ph type="sldNum" sz="quarter" idx="12"/>
          </p:nvPr>
        </p:nvSpPr>
        <p:spPr>
          <a:xfrm>
            <a:off x="8737604" y="6356354"/>
            <a:ext cx="2844800" cy="365125"/>
          </a:xfrm>
          <a:prstGeom prst="rect">
            <a:avLst/>
          </a:prstGeom>
        </p:spPr>
        <p:txBody>
          <a:bodyPr/>
          <a:lstStyle/>
          <a:p>
            <a:fld id="{54BCEF19-6307-4CD0-BF3E-B6CE3A2B79BF}" type="slidenum">
              <a:rPr lang="es-CO" smtClean="0"/>
              <a:t>‹Nº›</a:t>
            </a:fld>
            <a:endParaRPr lang="es-CO" dirty="0"/>
          </a:p>
        </p:txBody>
      </p:sp>
    </p:spTree>
    <p:extLst>
      <p:ext uri="{BB962C8B-B14F-4D97-AF65-F5344CB8AC3E}">
        <p14:creationId xmlns:p14="http://schemas.microsoft.com/office/powerpoint/2010/main" val="375979599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image" Target="../media/image5.jp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61891a07-3880-4d30-84b6-36b606d48f3b" descr="6F93D6FA-56A3-4AED-B65C-E13DF766589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683" y="0"/>
            <a:ext cx="13201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descr="::Cenefa_logosimbolo2_Negro.png"/>
          <p:cNvPicPr/>
          <p:nvPr userDrawn="1"/>
        </p:nvPicPr>
        <p:blipFill>
          <a:blip r:embed="rId7">
            <a:extLst>
              <a:ext uri="{BEBA8EAE-BF5A-486C-A8C5-ECC9F3942E4B}">
                <a14:imgProps xmlns:a14="http://schemas.microsoft.com/office/drawing/2010/main">
                  <a14:imgLayer r:embed="rId8">
                    <a14:imgEffect>
                      <a14:sharpenSoften amount="100000"/>
                    </a14:imgEffect>
                    <a14:imgEffect>
                      <a14:brightnessContrast bright="-24000"/>
                    </a14:imgEffect>
                  </a14:imgLayer>
                </a14:imgProps>
              </a:ext>
            </a:extLst>
          </a:blip>
          <a:srcRect/>
          <a:stretch>
            <a:fillRect/>
          </a:stretch>
        </p:blipFill>
        <p:spPr bwMode="auto">
          <a:xfrm rot="10800000">
            <a:off x="7920200" y="3501008"/>
            <a:ext cx="4271797" cy="3356992"/>
          </a:xfrm>
          <a:prstGeom prst="rect">
            <a:avLst/>
          </a:prstGeom>
          <a:noFill/>
          <a:ln w="9525">
            <a:noFill/>
            <a:miter lim="800000"/>
            <a:headEnd/>
            <a:tailEnd/>
          </a:ln>
        </p:spPr>
      </p:pic>
      <p:pic>
        <p:nvPicPr>
          <p:cNvPr id="10" name="9 Image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10" y="6093299"/>
            <a:ext cx="1192746" cy="621011"/>
          </a:xfrm>
          <a:prstGeom prst="rect">
            <a:avLst/>
          </a:prstGeom>
        </p:spPr>
      </p:pic>
    </p:spTree>
    <p:extLst>
      <p:ext uri="{BB962C8B-B14F-4D97-AF65-F5344CB8AC3E}">
        <p14:creationId xmlns:p14="http://schemas.microsoft.com/office/powerpoint/2010/main" val="2687251618"/>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 id="2147483668" r:id="rId4"/>
  </p:sldLayoutIdLst>
  <p:txStyles>
    <p:titleStyle>
      <a:lvl1pPr algn="ctr" defTabSz="914356"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7" descr="D:\Documents\JeS$\ATCAL\image007.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0181" y="188640"/>
            <a:ext cx="877307"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 name="3 Marcador de contenido"/>
          <p:cNvPicPr>
            <a:picLocks noChangeAspect="1"/>
          </p:cNvPicPr>
          <p:nvPr userDrawn="1"/>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51894" t="37643"/>
          <a:stretch/>
        </p:blipFill>
        <p:spPr>
          <a:xfrm>
            <a:off x="5807968" y="656209"/>
            <a:ext cx="6354245" cy="6201791"/>
          </a:xfrm>
          <a:prstGeom prst="rect">
            <a:avLst/>
          </a:prstGeom>
        </p:spPr>
      </p:pic>
      <p:pic>
        <p:nvPicPr>
          <p:cNvPr id="13" name="61891a07-3880-4d30-84b6-36b606d48f3b" descr="6F93D6FA-56A3-4AED-B65C-E13DF766589E"/>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44159" r="29412"/>
          <a:stretch/>
        </p:blipFill>
        <p:spPr bwMode="auto">
          <a:xfrm rot="10800000">
            <a:off x="0" y="0"/>
            <a:ext cx="4313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001713"/>
      </p:ext>
    </p:extLst>
  </p:cSld>
  <p:clrMap bg1="lt1" tx1="dk1" bg2="lt2" tx2="dk2" accent1="accent1" accent2="accent2" accent3="accent3" accent4="accent4" accent5="accent5" accent6="accent6" hlink="hlink" folHlink="folHlink"/>
  <p:sldLayoutIdLst>
    <p:sldLayoutId id="2147483664" r:id="rId1"/>
    <p:sldLayoutId id="2147483669" r:id="rId2"/>
  </p:sldLayoutIdLst>
  <p:txStyles>
    <p:titleStyle>
      <a:lvl1pPr algn="ctr" defTabSz="914356"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9143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3" indent="-228589" algn="l" defTabSz="9143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EMAA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230" y="1803717"/>
            <a:ext cx="2623539" cy="3250565"/>
          </a:xfrm>
          <a:prstGeom prst="rect">
            <a:avLst/>
          </a:prstGeom>
        </p:spPr>
      </p:pic>
    </p:spTree>
    <p:custDataLst>
      <p:tags r:id="rId1"/>
    </p:custDataLst>
    <p:extLst>
      <p:ext uri="{BB962C8B-B14F-4D97-AF65-F5344CB8AC3E}">
        <p14:creationId xmlns:p14="http://schemas.microsoft.com/office/powerpoint/2010/main" val="1423887223"/>
      </p:ext>
    </p:extLst>
  </p:cSld>
  <p:clrMapOvr>
    <a:masterClrMapping/>
  </p:clrMapOvr>
  <mc:AlternateContent xmlns:mc="http://schemas.openxmlformats.org/markup-compatibility/2006" xmlns:p14="http://schemas.microsoft.com/office/powerpoint/2010/main">
    <mc:Choice Requires="p14">
      <p:transition spd="slow" p14:dur="1600" advTm="5090">
        <p:blinds dir="vert"/>
      </p:transition>
    </mc:Choice>
    <mc:Fallback xmlns="">
      <p:transition spd="slow" advTm="509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p:nvPr/>
        </p:nvSpPr>
        <p:spPr>
          <a:xfrm>
            <a:off x="724657" y="1255314"/>
            <a:ext cx="11059975" cy="5309274"/>
          </a:xfrm>
          <a:prstGeom prst="rect">
            <a:avLst/>
          </a:prstGeom>
        </p:spPr>
        <p:txBody>
          <a:bodyPr wrap="square" anchor="ctr">
            <a:spAutoFit/>
          </a:bodyPr>
          <a:lstStyle/>
          <a:p>
            <a:pPr algn="just"/>
            <a:endParaRPr lang="es-CO" altLang="ko-KR" sz="1994" dirty="0">
              <a:latin typeface="Arial" panose="020B0604020202020204" pitchFamily="34" charset="0"/>
              <a:ea typeface="Times New Roman" panose="02020603050405020304" pitchFamily="18" charset="0"/>
              <a:cs typeface="Arial" pitchFamily="34" charset="0"/>
            </a:endParaRPr>
          </a:p>
          <a:p>
            <a:pPr algn="just"/>
            <a:r>
              <a:rPr lang="es-CO" altLang="ko-KR" sz="1994" b="1" dirty="0" smtClean="0">
                <a:latin typeface="Arial" panose="020B0604020202020204" pitchFamily="34" charset="0"/>
                <a:ea typeface="Times New Roman" panose="02020603050405020304" pitchFamily="18" charset="0"/>
                <a:cs typeface="Arial" pitchFamily="34" charset="0"/>
              </a:rPr>
              <a:t>CLIMA ORGANIZACIONAL</a:t>
            </a: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Establecemos la primera visión del ambiente laboral que se vive para poder definir su grado de impacto (positivo o negativo) en el desarrollo de las metas y por ende las estrategias necesarias.</a:t>
            </a:r>
            <a:endParaRPr lang="es-CO" altLang="ko-KR" sz="1994" dirty="0">
              <a:latin typeface="Arial" panose="020B0604020202020204" pitchFamily="34" charset="0"/>
              <a:ea typeface="Times New Roman" panose="02020603050405020304" pitchFamily="18" charset="0"/>
              <a:cs typeface="Arial" pitchFamily="34" charset="0"/>
            </a:endParaRPr>
          </a:p>
          <a:p>
            <a:pPr algn="just"/>
            <a:endParaRPr lang="es-ES" altLang="ko-KR" sz="1994" b="1" dirty="0" smtClean="0">
              <a:latin typeface="Arial" panose="020B0604020202020204" pitchFamily="34" charset="0"/>
              <a:ea typeface="Times New Roman" panose="02020603050405020304" pitchFamily="18" charset="0"/>
              <a:cs typeface="Arial" pitchFamily="34" charset="0"/>
            </a:endParaRPr>
          </a:p>
          <a:p>
            <a:pPr algn="just"/>
            <a:r>
              <a:rPr lang="es-CO" altLang="ko-KR" sz="1994" b="1" dirty="0" smtClean="0">
                <a:latin typeface="Arial" panose="020B0604020202020204" pitchFamily="34" charset="0"/>
                <a:ea typeface="Times New Roman" panose="02020603050405020304" pitchFamily="18" charset="0"/>
                <a:cs typeface="Arial" pitchFamily="34" charset="0"/>
              </a:rPr>
              <a:t>GRADO DE TRABAJO EN EQUIPO</a:t>
            </a:r>
            <a:endParaRPr lang="es-CO" altLang="ko-KR" sz="1994" b="1" dirty="0">
              <a:latin typeface="Arial" panose="020B0604020202020204" pitchFamily="34" charset="0"/>
              <a:ea typeface="Times New Roman" panose="02020603050405020304" pitchFamily="18" charset="0"/>
              <a:cs typeface="Arial" pitchFamily="34" charset="0"/>
            </a:endParaRPr>
          </a:p>
          <a:p>
            <a:pPr algn="just"/>
            <a:endParaRPr lang="es-CO" altLang="ko-KR" sz="1994" dirty="0" smtClean="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En conjunto con el clima organizacional, en este espacio se realiza un análisis de las relaciones interpersonales existentes entre los funcionarios de la empresa, si se comparte un objetivo común o solo se busca el cumplimiento de la labor individual.</a:t>
            </a:r>
            <a:endParaRPr lang="es-CO" altLang="ko-KR" sz="1994" dirty="0">
              <a:latin typeface="Arial" panose="020B0604020202020204" pitchFamily="34" charset="0"/>
              <a:ea typeface="Times New Roman" panose="02020603050405020304" pitchFamily="18" charset="0"/>
              <a:cs typeface="Arial" pitchFamily="34" charset="0"/>
            </a:endParaRPr>
          </a:p>
          <a:p>
            <a:pPr algn="just"/>
            <a:endParaRPr lang="es-CO" altLang="ko-KR" sz="1994" b="1" dirty="0" smtClean="0">
              <a:latin typeface="Arial" panose="020B0604020202020204" pitchFamily="34" charset="0"/>
              <a:ea typeface="Times New Roman" panose="02020603050405020304" pitchFamily="18" charset="0"/>
              <a:cs typeface="Arial" pitchFamily="34" charset="0"/>
            </a:endParaRPr>
          </a:p>
          <a:p>
            <a:pPr algn="just"/>
            <a:r>
              <a:rPr lang="es-CO" altLang="ko-KR" sz="1994" b="1" dirty="0" smtClean="0">
                <a:latin typeface="Arial" panose="020B0604020202020204" pitchFamily="34" charset="0"/>
                <a:ea typeface="Times New Roman" panose="02020603050405020304" pitchFamily="18" charset="0"/>
                <a:cs typeface="Arial" pitchFamily="34" charset="0"/>
              </a:rPr>
              <a:t>ESTILO </a:t>
            </a:r>
            <a:r>
              <a:rPr lang="es-CO" altLang="ko-KR" sz="1994" b="1" dirty="0">
                <a:latin typeface="Arial" panose="020B0604020202020204" pitchFamily="34" charset="0"/>
                <a:ea typeface="Times New Roman" panose="02020603050405020304" pitchFamily="18" charset="0"/>
                <a:cs typeface="Arial" pitchFamily="34" charset="0"/>
              </a:rPr>
              <a:t>DE COMUNICACIÓN</a:t>
            </a:r>
          </a:p>
          <a:p>
            <a:pPr algn="just"/>
            <a:endParaRPr lang="es-CO" altLang="ko-KR" sz="1994" dirty="0" smtClean="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Análisis del grado de formalidad de la comunicación, los medios que son utilizados y el control de los mismos</a:t>
            </a:r>
            <a:endParaRPr lang="es-CO" altLang="ko-KR" sz="1994" dirty="0">
              <a:latin typeface="Arial" panose="020B0604020202020204" pitchFamily="34" charset="0"/>
              <a:ea typeface="Times New Roman" panose="02020603050405020304" pitchFamily="18" charset="0"/>
              <a:cs typeface="Arial" pitchFamily="34" charset="0"/>
            </a:endParaRPr>
          </a:p>
          <a:p>
            <a:pPr algn="just"/>
            <a:endParaRPr lang="es-CO" altLang="ko-KR" sz="1994" dirty="0">
              <a:latin typeface="Arial" panose="020B0604020202020204" pitchFamily="34" charset="0"/>
              <a:ea typeface="Times New Roman" panose="02020603050405020304" pitchFamily="18" charset="0"/>
              <a:cs typeface="Arial" pitchFamily="34" charset="0"/>
            </a:endParaRPr>
          </a:p>
        </p:txBody>
      </p:sp>
      <p:sp>
        <p:nvSpPr>
          <p:cNvPr id="7"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9"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CULTURA ORGANIZACIONAL</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15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26717" y="6181960"/>
            <a:ext cx="1993019" cy="400110"/>
          </a:xfrm>
          <a:prstGeom prst="rect">
            <a:avLst/>
          </a:prstGeom>
          <a:noFill/>
        </p:spPr>
        <p:txBody>
          <a:bodyPr wrap="square" rtlCol="0">
            <a:spAutoFit/>
          </a:bodyPr>
          <a:lstStyle/>
          <a:p>
            <a:r>
              <a:rPr lang="es-ES_tradnl" sz="2000" dirty="0">
                <a:solidFill>
                  <a:schemeClr val="bg1">
                    <a:lumMod val="50000"/>
                  </a:schemeClr>
                </a:solidFill>
                <a:latin typeface="HelveticaNeueLT Std Lt Cn" panose="020B0406020202030204" pitchFamily="34" charset="0"/>
              </a:rPr>
              <a:t>www.atcalsas.com</a:t>
            </a:r>
            <a:endParaRPr lang="es-CO" sz="2000" dirty="0">
              <a:solidFill>
                <a:schemeClr val="bg1">
                  <a:lumMod val="50000"/>
                </a:schemeClr>
              </a:solidFill>
              <a:latin typeface="HelveticaNeueLT Std Lt Cn" panose="020B0406020202030204" pitchFamily="34" charset="0"/>
            </a:endParaRPr>
          </a:p>
        </p:txBody>
      </p:sp>
      <p:sp>
        <p:nvSpPr>
          <p:cNvPr id="9" name="8 CuadroTexto"/>
          <p:cNvSpPr txBox="1"/>
          <p:nvPr/>
        </p:nvSpPr>
        <p:spPr>
          <a:xfrm>
            <a:off x="2315580" y="3183705"/>
            <a:ext cx="7704856" cy="523220"/>
          </a:xfrm>
          <a:prstGeom prst="rect">
            <a:avLst/>
          </a:prstGeom>
          <a:noFill/>
        </p:spPr>
        <p:txBody>
          <a:bodyPr wrap="square" rtlCol="0">
            <a:spAutoFit/>
          </a:bodyPr>
          <a:lstStyle/>
          <a:p>
            <a:pPr algn="ctr"/>
            <a:r>
              <a:rPr lang="es-CO" sz="2800" dirty="0">
                <a:solidFill>
                  <a:schemeClr val="bg1"/>
                </a:solidFill>
                <a:latin typeface="Times New Roman" panose="02020603050405020304" pitchFamily="18" charset="0"/>
                <a:cs typeface="Times New Roman" panose="02020603050405020304" pitchFamily="18" charset="0"/>
              </a:rPr>
              <a:t>METODOLOGÍA DELPHI</a:t>
            </a:r>
            <a:endParaRPr lang="es-ES" sz="2800" dirty="0">
              <a:solidFill>
                <a:schemeClr val="bg1"/>
              </a:solidFill>
              <a:latin typeface="Times New Roman" panose="02020603050405020304" pitchFamily="18" charset="0"/>
              <a:cs typeface="Times New Roman" panose="02020603050405020304" pitchFamily="18" charset="0"/>
            </a:endParaRPr>
          </a:p>
        </p:txBody>
      </p:sp>
      <p:sp>
        <p:nvSpPr>
          <p:cNvPr id="7" name="Rectangle 69"/>
          <p:cNvSpPr/>
          <p:nvPr/>
        </p:nvSpPr>
        <p:spPr>
          <a:xfrm>
            <a:off x="1703512" y="2618439"/>
            <a:ext cx="9937104" cy="153064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1919536" y="2762456"/>
            <a:ext cx="9505056" cy="12426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HelveticaNeueLT Std Med Ext" panose="020B0707030502030204" pitchFamily="34" charset="0"/>
            </a:endParaRPr>
          </a:p>
        </p:txBody>
      </p:sp>
      <p:sp>
        <p:nvSpPr>
          <p:cNvPr id="13" name="12 CuadroTexto"/>
          <p:cNvSpPr txBox="1"/>
          <p:nvPr/>
        </p:nvSpPr>
        <p:spPr>
          <a:xfrm>
            <a:off x="2819636" y="2860362"/>
            <a:ext cx="7704856" cy="1077218"/>
          </a:xfrm>
          <a:prstGeom prst="rect">
            <a:avLst/>
          </a:prstGeom>
          <a:noFill/>
        </p:spPr>
        <p:txBody>
          <a:bodyPr wrap="square" rtlCol="0">
            <a:spAutoFit/>
          </a:bodyPr>
          <a:lstStyle/>
          <a:p>
            <a:pPr algn="ctr"/>
            <a:r>
              <a:rPr lang="es-CO" sz="3200" dirty="0" smtClean="0">
                <a:solidFill>
                  <a:schemeClr val="bg1"/>
                </a:solidFill>
                <a:latin typeface="HelveticaNeueLT Std Med Ext" panose="020B0707030502030204" pitchFamily="34" charset="0"/>
              </a:rPr>
              <a:t>CARACTERIZACIÓN DEL PRODUCTO / SERVICIO OFRECIDO</a:t>
            </a:r>
            <a:endParaRPr lang="es-CO" sz="3200" dirty="0">
              <a:solidFill>
                <a:schemeClr val="bg1"/>
              </a:solidFill>
              <a:latin typeface="HelveticaNeueLT Std Med Ext" panose="020B0707030502030204" pitchFamily="34" charset="0"/>
            </a:endParaRPr>
          </a:p>
        </p:txBody>
      </p:sp>
    </p:spTree>
    <p:extLst>
      <p:ext uri="{BB962C8B-B14F-4D97-AF65-F5344CB8AC3E}">
        <p14:creationId xmlns:p14="http://schemas.microsoft.com/office/powerpoint/2010/main" val="275449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6888088" y="50593"/>
            <a:ext cx="4849224" cy="771398"/>
            <a:chOff x="4189863" y="128259"/>
            <a:chExt cx="4849224" cy="771398"/>
          </a:xfrm>
        </p:grpSpPr>
        <p:sp>
          <p:nvSpPr>
            <p:cNvPr id="9" name="Rectangle 69"/>
            <p:cNvSpPr/>
            <p:nvPr/>
          </p:nvSpPr>
          <p:spPr>
            <a:xfrm>
              <a:off x="4189863" y="128259"/>
              <a:ext cx="4849224" cy="77139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angle 70"/>
            <p:cNvSpPr/>
            <p:nvPr/>
          </p:nvSpPr>
          <p:spPr>
            <a:xfrm>
              <a:off x="4323473" y="251585"/>
              <a:ext cx="4576403" cy="5301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Helvetica" panose="020B0604020202020204" pitchFamily="34" charset="0"/>
                  <a:cs typeface="Helvetica" panose="020B0604020202020204" pitchFamily="34" charset="0"/>
                </a:rPr>
                <a:t>CARACTERÍSTICAS DEL SERVICIO</a:t>
              </a:r>
            </a:p>
          </p:txBody>
        </p:sp>
      </p:grpSp>
      <p:graphicFrame>
        <p:nvGraphicFramePr>
          <p:cNvPr id="3" name="Tabla 2"/>
          <p:cNvGraphicFramePr>
            <a:graphicFrameLocks noGrp="1"/>
          </p:cNvGraphicFramePr>
          <p:nvPr>
            <p:extLst>
              <p:ext uri="{D42A27DB-BD31-4B8C-83A1-F6EECF244321}">
                <p14:modId xmlns:p14="http://schemas.microsoft.com/office/powerpoint/2010/main" val="713760291"/>
              </p:ext>
            </p:extLst>
          </p:nvPr>
        </p:nvGraphicFramePr>
        <p:xfrm>
          <a:off x="1082501" y="2132856"/>
          <a:ext cx="10515600" cy="2346960"/>
        </p:xfrm>
        <a:graphic>
          <a:graphicData uri="http://schemas.openxmlformats.org/drawingml/2006/table">
            <a:tbl>
              <a:tblPr/>
              <a:tblGrid>
                <a:gridCol w="2952328">
                  <a:extLst>
                    <a:ext uri="{9D8B030D-6E8A-4147-A177-3AD203B41FA5}">
                      <a16:colId xmlns:a16="http://schemas.microsoft.com/office/drawing/2014/main" val="959162035"/>
                    </a:ext>
                  </a:extLst>
                </a:gridCol>
                <a:gridCol w="7563272">
                  <a:extLst>
                    <a:ext uri="{9D8B030D-6E8A-4147-A177-3AD203B41FA5}">
                      <a16:colId xmlns:a16="http://schemas.microsoft.com/office/drawing/2014/main" val="4121196942"/>
                    </a:ext>
                  </a:extLst>
                </a:gridCol>
              </a:tblGrid>
              <a:tr h="151522">
                <a:tc gridSpan="2">
                  <a:txBody>
                    <a:bodyPr/>
                    <a:lstStyle/>
                    <a:p>
                      <a:pPr algn="ctr" fontAlgn="b"/>
                      <a:r>
                        <a:rPr lang="es-CO" sz="1400" b="1" i="0" u="none" strike="noStrike">
                          <a:solidFill>
                            <a:srgbClr val="FFFFFF"/>
                          </a:solidFill>
                          <a:effectLst/>
                          <a:latin typeface="Arial" panose="020B0604020202020204" pitchFamily="34" charset="0"/>
                        </a:rPr>
                        <a:t>DATOS GENERALES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extLst>
                  <a:ext uri="{0D108BD9-81ED-4DB2-BD59-A6C34878D82A}">
                    <a16:rowId xmlns:a16="http://schemas.microsoft.com/office/drawing/2014/main" val="3995866732"/>
                  </a:ext>
                </a:extLst>
              </a:tr>
              <a:tr h="143946">
                <a:tc>
                  <a:txBody>
                    <a:bodyPr/>
                    <a:lstStyle/>
                    <a:p>
                      <a:pPr algn="l" fontAlgn="b"/>
                      <a:r>
                        <a:rPr lang="es-CO" sz="1400" b="0" i="0" u="none" strike="noStrike">
                          <a:solidFill>
                            <a:srgbClr val="000000"/>
                          </a:solidFill>
                          <a:effectLst/>
                          <a:latin typeface="Arial" panose="020B0604020202020204" pitchFamily="34" charset="0"/>
                        </a:rPr>
                        <a:t>Nombre producto / 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147420"/>
                  </a:ext>
                </a:extLst>
              </a:tr>
              <a:tr h="143946">
                <a:tc>
                  <a:txBody>
                    <a:bodyPr/>
                    <a:lstStyle/>
                    <a:p>
                      <a:pPr algn="l" fontAlgn="b"/>
                      <a:r>
                        <a:rPr lang="es-CO" sz="1400" b="0" i="0" u="none" strike="noStrike">
                          <a:solidFill>
                            <a:srgbClr val="000000"/>
                          </a:solidFill>
                          <a:effectLst/>
                          <a:latin typeface="Arial" panose="020B0604020202020204" pitchFamily="34" charset="0"/>
                        </a:rPr>
                        <a:t>Grupo de usuarios objetivo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96215"/>
                  </a:ext>
                </a:extLst>
              </a:tr>
              <a:tr h="143946">
                <a:tc>
                  <a:txBody>
                    <a:bodyPr/>
                    <a:lstStyle/>
                    <a:p>
                      <a:pPr algn="l" fontAlgn="b"/>
                      <a:r>
                        <a:rPr lang="es-CO" sz="1400" b="0" i="0" u="none" strike="noStrike">
                          <a:solidFill>
                            <a:srgbClr val="000000"/>
                          </a:solidFill>
                          <a:effectLst/>
                          <a:latin typeface="Arial" panose="020B0604020202020204" pitchFamily="34" charset="0"/>
                        </a:rPr>
                        <a:t>Tipo de producto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919733"/>
                  </a:ext>
                </a:extLst>
              </a:tr>
              <a:tr h="143946">
                <a:tc>
                  <a:txBody>
                    <a:bodyPr/>
                    <a:lstStyle/>
                    <a:p>
                      <a:pPr algn="l" fontAlgn="b"/>
                      <a:r>
                        <a:rPr lang="es-CO" sz="1400" b="0" i="0" u="none" strike="noStrike">
                          <a:solidFill>
                            <a:srgbClr val="000000"/>
                          </a:solidFill>
                          <a:effectLst/>
                          <a:latin typeface="Arial" panose="020B0604020202020204" pitchFamily="34" charset="0"/>
                        </a:rPr>
                        <a:t>Precio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726346"/>
                  </a:ext>
                </a:extLst>
              </a:tr>
              <a:tr h="143946">
                <a:tc>
                  <a:txBody>
                    <a:bodyPr/>
                    <a:lstStyle/>
                    <a:p>
                      <a:pPr algn="l" fontAlgn="b"/>
                      <a:r>
                        <a:rPr lang="es-CO" sz="1400" b="0" i="0" u="none" strike="noStrike">
                          <a:solidFill>
                            <a:srgbClr val="000000"/>
                          </a:solidFill>
                          <a:effectLst/>
                          <a:latin typeface="Arial" panose="020B0604020202020204" pitchFamily="34" charset="0"/>
                        </a:rPr>
                        <a:t>Durabilidad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099887"/>
                  </a:ext>
                </a:extLst>
              </a:tr>
              <a:tr h="143946">
                <a:tc>
                  <a:txBody>
                    <a:bodyPr/>
                    <a:lstStyle/>
                    <a:p>
                      <a:pPr algn="l" fontAlgn="b"/>
                      <a:r>
                        <a:rPr lang="es-CO" sz="1400" b="0" i="0" u="none" strike="noStrike">
                          <a:solidFill>
                            <a:srgbClr val="000000"/>
                          </a:solidFill>
                          <a:effectLst/>
                          <a:latin typeface="Arial" panose="020B0604020202020204" pitchFamily="34" charset="0"/>
                        </a:rPr>
                        <a:t>Popularidad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148623"/>
                  </a:ext>
                </a:extLst>
              </a:tr>
              <a:tr h="143946">
                <a:tc>
                  <a:txBody>
                    <a:bodyPr/>
                    <a:lstStyle/>
                    <a:p>
                      <a:pPr algn="l" fontAlgn="b"/>
                      <a:r>
                        <a:rPr lang="es-CO" sz="1400" b="0" i="0" u="none" strike="noStrike">
                          <a:solidFill>
                            <a:srgbClr val="000000"/>
                          </a:solidFill>
                          <a:effectLst/>
                          <a:latin typeface="Arial" panose="020B0604020202020204" pitchFamily="34" charset="0"/>
                        </a:rPr>
                        <a:t>Necesidad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075238"/>
                  </a:ext>
                </a:extLst>
              </a:tr>
              <a:tr h="143946">
                <a:tc>
                  <a:txBody>
                    <a:bodyPr/>
                    <a:lstStyle/>
                    <a:p>
                      <a:pPr algn="l" fontAlgn="b"/>
                      <a:r>
                        <a:rPr lang="es-CO" sz="1400" b="0" i="0" u="none" strike="noStrike">
                          <a:solidFill>
                            <a:srgbClr val="000000"/>
                          </a:solidFill>
                          <a:effectLst/>
                          <a:latin typeface="Arial" panose="020B0604020202020204" pitchFamily="34" charset="0"/>
                        </a:rPr>
                        <a:t>Tangibilidad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414082"/>
                  </a:ext>
                </a:extLst>
              </a:tr>
              <a:tr h="143946">
                <a:tc>
                  <a:txBody>
                    <a:bodyPr/>
                    <a:lstStyle/>
                    <a:p>
                      <a:pPr algn="l" fontAlgn="b"/>
                      <a:r>
                        <a:rPr lang="es-CO" sz="1400" b="0" i="0" u="none" strike="noStrike">
                          <a:solidFill>
                            <a:srgbClr val="000000"/>
                          </a:solidFill>
                          <a:effectLst/>
                          <a:latin typeface="Arial" panose="020B0604020202020204" pitchFamily="34" charset="0"/>
                        </a:rPr>
                        <a:t>Nivel social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250736"/>
                  </a:ext>
                </a:extLst>
              </a:tr>
              <a:tr h="143946">
                <a:tc>
                  <a:txBody>
                    <a:bodyPr/>
                    <a:lstStyle/>
                    <a:p>
                      <a:pPr algn="l" fontAlgn="b"/>
                      <a:r>
                        <a:rPr lang="es-CO" sz="1400" b="0" i="0" u="none" strike="noStrike">
                          <a:solidFill>
                            <a:srgbClr val="000000"/>
                          </a:solidFill>
                          <a:effectLst/>
                          <a:latin typeface="Arial" panose="020B0604020202020204" pitchFamily="34" charset="0"/>
                        </a:rPr>
                        <a:t>Clasificación del producto / 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058633"/>
                  </a:ext>
                </a:extLst>
              </a:tr>
            </a:tbl>
          </a:graphicData>
        </a:graphic>
      </p:graphicFrame>
    </p:spTree>
    <p:custDataLst>
      <p:tags r:id="rId1"/>
    </p:custDataLst>
    <p:extLst>
      <p:ext uri="{BB962C8B-B14F-4D97-AF65-F5344CB8AC3E}">
        <p14:creationId xmlns:p14="http://schemas.microsoft.com/office/powerpoint/2010/main" val="1435507850"/>
      </p:ext>
    </p:extLst>
  </p:cSld>
  <p:clrMapOvr>
    <a:masterClrMapping/>
  </p:clrMapOvr>
  <mc:AlternateContent xmlns:mc="http://schemas.openxmlformats.org/markup-compatibility/2006" xmlns:p14="http://schemas.microsoft.com/office/powerpoint/2010/main">
    <mc:Choice Requires="p14">
      <p:transition spd="slow" p14:dur="3000" advTm="4932">
        <p14:shred/>
      </p:transition>
    </mc:Choice>
    <mc:Fallback xmlns="">
      <p:transition spd="slow" advTm="4932">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6888088" y="50593"/>
            <a:ext cx="4849224" cy="771398"/>
            <a:chOff x="4189863" y="128259"/>
            <a:chExt cx="4849224" cy="771398"/>
          </a:xfrm>
        </p:grpSpPr>
        <p:sp>
          <p:nvSpPr>
            <p:cNvPr id="9" name="Rectangle 69"/>
            <p:cNvSpPr/>
            <p:nvPr/>
          </p:nvSpPr>
          <p:spPr>
            <a:xfrm>
              <a:off x="4189863" y="128259"/>
              <a:ext cx="4849224" cy="77139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angle 70"/>
            <p:cNvSpPr/>
            <p:nvPr/>
          </p:nvSpPr>
          <p:spPr>
            <a:xfrm>
              <a:off x="4323473" y="251585"/>
              <a:ext cx="4576403" cy="5301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Helvetica" panose="020B0604020202020204" pitchFamily="34" charset="0"/>
                  <a:cs typeface="Helvetica" panose="020B0604020202020204" pitchFamily="34" charset="0"/>
                </a:rPr>
                <a:t>CARACTERÍSTICAS DEL SERVICIO</a:t>
              </a:r>
            </a:p>
          </p:txBody>
        </p:sp>
      </p:grpSp>
      <p:graphicFrame>
        <p:nvGraphicFramePr>
          <p:cNvPr id="3" name="Tabla 2"/>
          <p:cNvGraphicFramePr>
            <a:graphicFrameLocks noGrp="1"/>
          </p:cNvGraphicFramePr>
          <p:nvPr>
            <p:extLst>
              <p:ext uri="{D42A27DB-BD31-4B8C-83A1-F6EECF244321}">
                <p14:modId xmlns:p14="http://schemas.microsoft.com/office/powerpoint/2010/main" val="2327262469"/>
              </p:ext>
            </p:extLst>
          </p:nvPr>
        </p:nvGraphicFramePr>
        <p:xfrm>
          <a:off x="1063532" y="2204864"/>
          <a:ext cx="10515600" cy="2773680"/>
        </p:xfrm>
        <a:graphic>
          <a:graphicData uri="http://schemas.openxmlformats.org/drawingml/2006/table">
            <a:tbl>
              <a:tblPr/>
              <a:tblGrid>
                <a:gridCol w="1889166">
                  <a:extLst>
                    <a:ext uri="{9D8B030D-6E8A-4147-A177-3AD203B41FA5}">
                      <a16:colId xmlns:a16="http://schemas.microsoft.com/office/drawing/2014/main" val="2763130411"/>
                    </a:ext>
                  </a:extLst>
                </a:gridCol>
                <a:gridCol w="8626434">
                  <a:extLst>
                    <a:ext uri="{9D8B030D-6E8A-4147-A177-3AD203B41FA5}">
                      <a16:colId xmlns:a16="http://schemas.microsoft.com/office/drawing/2014/main" val="3054590206"/>
                    </a:ext>
                  </a:extLst>
                </a:gridCol>
              </a:tblGrid>
              <a:tr h="151522">
                <a:tc gridSpan="2">
                  <a:txBody>
                    <a:bodyPr/>
                    <a:lstStyle/>
                    <a:p>
                      <a:pPr algn="ctr" fontAlgn="b"/>
                      <a:r>
                        <a:rPr lang="es-CO" sz="1400" b="1" i="0" u="none" strike="noStrike">
                          <a:solidFill>
                            <a:srgbClr val="FFFFFF"/>
                          </a:solidFill>
                          <a:effectLst/>
                          <a:latin typeface="Arial" panose="020B060402020202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extLst>
                  <a:ext uri="{0D108BD9-81ED-4DB2-BD59-A6C34878D82A}">
                    <a16:rowId xmlns:a16="http://schemas.microsoft.com/office/drawing/2014/main" val="3018203516"/>
                  </a:ext>
                </a:extLst>
              </a:tr>
              <a:tr h="143946">
                <a:tc>
                  <a:txBody>
                    <a:bodyPr/>
                    <a:lstStyle/>
                    <a:p>
                      <a:pPr algn="l" fontAlgn="b"/>
                      <a:r>
                        <a:rPr lang="es-CO" sz="1400" b="0" i="0" u="none" strike="noStrike">
                          <a:solidFill>
                            <a:srgbClr val="000000"/>
                          </a:solidFill>
                          <a:effectLst/>
                          <a:latin typeface="Arial" panose="020B0604020202020204" pitchFamily="34" charset="0"/>
                        </a:rPr>
                        <a:t>Requerimiento Legal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79233"/>
                  </a:ext>
                </a:extLst>
              </a:tr>
              <a:tr h="143946">
                <a:tc>
                  <a:txBody>
                    <a:bodyPr/>
                    <a:lstStyle/>
                    <a:p>
                      <a:pPr algn="l" fontAlgn="b"/>
                      <a:r>
                        <a:rPr lang="es-CO" sz="1400" b="0" i="0" u="none" strike="noStrike">
                          <a:solidFill>
                            <a:srgbClr val="000000"/>
                          </a:solidFill>
                          <a:effectLst/>
                          <a:latin typeface="Arial" panose="020B0604020202020204" pitchFamily="34" charset="0"/>
                        </a:rPr>
                        <a:t>Manejo Conservación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404698"/>
                  </a:ext>
                </a:extLst>
              </a:tr>
              <a:tr h="143946">
                <a:tc>
                  <a:txBody>
                    <a:bodyPr/>
                    <a:lstStyle/>
                    <a:p>
                      <a:pPr algn="l" fontAlgn="b"/>
                      <a:r>
                        <a:rPr lang="es-CO" sz="1400" b="0" i="0" u="none" strike="noStrike">
                          <a:solidFill>
                            <a:srgbClr val="000000"/>
                          </a:solidFill>
                          <a:effectLst/>
                          <a:latin typeface="Arial" panose="020B0604020202020204" pitchFamily="34" charset="0"/>
                        </a:rPr>
                        <a:t>Modo Uso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346892"/>
                  </a:ext>
                </a:extLst>
              </a:tr>
              <a:tr h="143946">
                <a:tc>
                  <a:txBody>
                    <a:bodyPr/>
                    <a:lstStyle/>
                    <a:p>
                      <a:pPr algn="l" fontAlgn="b"/>
                      <a:r>
                        <a:rPr lang="es-CO" sz="1400" b="0" i="0" u="none" strike="noStrike">
                          <a:solidFill>
                            <a:srgbClr val="000000"/>
                          </a:solidFill>
                          <a:effectLst/>
                          <a:latin typeface="Arial" panose="020B0604020202020204" pitchFamily="34" charset="0"/>
                        </a:rPr>
                        <a:t>Precauciones Restricciones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717791"/>
                  </a:ext>
                </a:extLst>
              </a:tr>
              <a:tr h="143946">
                <a:tc>
                  <a:txBody>
                    <a:bodyPr/>
                    <a:lstStyle/>
                    <a:p>
                      <a:pPr algn="l" fontAlgn="b"/>
                      <a:r>
                        <a:rPr lang="es-CO" sz="1400" b="0" i="0" u="none" strike="noStrike">
                          <a:solidFill>
                            <a:srgbClr val="000000"/>
                          </a:solidFill>
                          <a:effectLst/>
                          <a:latin typeface="Arial" panose="020B0604020202020204" pitchFamily="34" charset="0"/>
                        </a:rPr>
                        <a:t>Presentación Comercial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314562"/>
                  </a:ext>
                </a:extLst>
              </a:tr>
              <a:tr h="143946">
                <a:tc>
                  <a:txBody>
                    <a:bodyPr/>
                    <a:lstStyle/>
                    <a:p>
                      <a:pPr algn="l" fontAlgn="b"/>
                      <a:r>
                        <a:rPr lang="es-CO" sz="1400" b="0" i="0" u="none" strike="noStrike">
                          <a:solidFill>
                            <a:srgbClr val="000000"/>
                          </a:solidFill>
                          <a:effectLst/>
                          <a:latin typeface="Arial" panose="020B0604020202020204" pitchFamily="34" charset="0"/>
                        </a:rPr>
                        <a:t>Relevancia Marca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702255"/>
                  </a:ext>
                </a:extLst>
              </a:tr>
              <a:tr h="143946">
                <a:tc>
                  <a:txBody>
                    <a:bodyPr/>
                    <a:lstStyle/>
                    <a:p>
                      <a:pPr algn="l" fontAlgn="b"/>
                      <a:r>
                        <a:rPr lang="es-CO" sz="1400" b="0" i="0" u="none" strike="noStrike">
                          <a:solidFill>
                            <a:srgbClr val="000000"/>
                          </a:solidFill>
                          <a:effectLst/>
                          <a:latin typeface="Arial" panose="020B0604020202020204" pitchFamily="34" charset="0"/>
                        </a:rPr>
                        <a:t>Descripcion Beneficios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65826"/>
                  </a:ext>
                </a:extLst>
              </a:tr>
              <a:tr h="143946">
                <a:tc>
                  <a:txBody>
                    <a:bodyPr/>
                    <a:lstStyle/>
                    <a:p>
                      <a:pPr algn="l" fontAlgn="b"/>
                      <a:r>
                        <a:rPr lang="es-CO" sz="1400" b="0" i="0" u="none" strike="noStrike">
                          <a:solidFill>
                            <a:srgbClr val="000000"/>
                          </a:solidFill>
                          <a:effectLst/>
                          <a:latin typeface="Arial" panose="020B0604020202020204" pitchFamily="34" charset="0"/>
                        </a:rPr>
                        <a:t>Distribución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044428"/>
                  </a:ext>
                </a:extLst>
              </a:tr>
              <a:tr h="143946">
                <a:tc>
                  <a:txBody>
                    <a:bodyPr/>
                    <a:lstStyle/>
                    <a:p>
                      <a:pPr algn="l" fontAlgn="b"/>
                      <a:r>
                        <a:rPr lang="es-CO" sz="1400" b="0" i="0" u="none" strike="noStrike">
                          <a:solidFill>
                            <a:srgbClr val="000000"/>
                          </a:solidFill>
                          <a:effectLst/>
                          <a:latin typeface="Arial" panose="020B0604020202020204" pitchFamily="34" charset="0"/>
                        </a:rPr>
                        <a:t>Garantía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836198"/>
                  </a:ext>
                </a:extLst>
              </a:tr>
              <a:tr h="143946">
                <a:tc>
                  <a:txBody>
                    <a:bodyPr/>
                    <a:lstStyle/>
                    <a:p>
                      <a:pPr algn="l" fontAlgn="b"/>
                      <a:r>
                        <a:rPr lang="es-CO" sz="1400" b="0" i="0" u="none" strike="noStrike">
                          <a:solidFill>
                            <a:srgbClr val="000000"/>
                          </a:solidFill>
                          <a:effectLst/>
                          <a:latin typeface="Arial" panose="020B0604020202020204" pitchFamily="34" charset="0"/>
                        </a:rPr>
                        <a:t>Servicio Postventa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09181"/>
                  </a:ext>
                </a:extLst>
              </a:tr>
              <a:tr h="143946">
                <a:tc>
                  <a:txBody>
                    <a:bodyPr/>
                    <a:lstStyle/>
                    <a:p>
                      <a:pPr algn="l" fontAlgn="b"/>
                      <a:r>
                        <a:rPr lang="es-CO" sz="1400" b="0" i="0" u="none" strike="noStrike">
                          <a:solidFill>
                            <a:srgbClr val="000000"/>
                          </a:solidFill>
                          <a:effectLst/>
                          <a:latin typeface="Arial" panose="020B0604020202020204" pitchFamily="34" charset="0"/>
                        </a:rPr>
                        <a:t>Intermediarios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841637"/>
                  </a:ext>
                </a:extLst>
              </a:tr>
            </a:tbl>
          </a:graphicData>
        </a:graphic>
      </p:graphicFrame>
    </p:spTree>
    <p:custDataLst>
      <p:tags r:id="rId1"/>
    </p:custDataLst>
    <p:extLst>
      <p:ext uri="{BB962C8B-B14F-4D97-AF65-F5344CB8AC3E}">
        <p14:creationId xmlns:p14="http://schemas.microsoft.com/office/powerpoint/2010/main" val="1106676670"/>
      </p:ext>
    </p:extLst>
  </p:cSld>
  <p:clrMapOvr>
    <a:masterClrMapping/>
  </p:clrMapOvr>
  <mc:AlternateContent xmlns:mc="http://schemas.openxmlformats.org/markup-compatibility/2006" xmlns:p14="http://schemas.microsoft.com/office/powerpoint/2010/main">
    <mc:Choice Requires="p14">
      <p:transition spd="slow" p14:dur="3000" advTm="4932">
        <p14:shred/>
      </p:transition>
    </mc:Choice>
    <mc:Fallback xmlns="">
      <p:transition spd="slow" advTm="493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6888088" y="50593"/>
            <a:ext cx="4849224" cy="771398"/>
            <a:chOff x="4189863" y="128259"/>
            <a:chExt cx="4849224" cy="771398"/>
          </a:xfrm>
        </p:grpSpPr>
        <p:sp>
          <p:nvSpPr>
            <p:cNvPr id="9" name="Rectangle 69"/>
            <p:cNvSpPr/>
            <p:nvPr/>
          </p:nvSpPr>
          <p:spPr>
            <a:xfrm>
              <a:off x="4189863" y="128259"/>
              <a:ext cx="4849224" cy="77139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angle 70"/>
            <p:cNvSpPr/>
            <p:nvPr/>
          </p:nvSpPr>
          <p:spPr>
            <a:xfrm>
              <a:off x="4323473" y="251585"/>
              <a:ext cx="4576403" cy="5301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Helvetica" panose="020B0604020202020204" pitchFamily="34" charset="0"/>
                  <a:cs typeface="Helvetica" panose="020B0604020202020204" pitchFamily="34" charset="0"/>
                </a:rPr>
                <a:t>CARACTERÍSTICAS DEL SERVICIO</a:t>
              </a:r>
            </a:p>
          </p:txBody>
        </p:sp>
      </p:grpSp>
      <p:graphicFrame>
        <p:nvGraphicFramePr>
          <p:cNvPr id="4" name="Tabla 3"/>
          <p:cNvGraphicFramePr>
            <a:graphicFrameLocks noGrp="1"/>
          </p:cNvGraphicFramePr>
          <p:nvPr>
            <p:extLst>
              <p:ext uri="{D42A27DB-BD31-4B8C-83A1-F6EECF244321}">
                <p14:modId xmlns:p14="http://schemas.microsoft.com/office/powerpoint/2010/main" val="198532045"/>
              </p:ext>
            </p:extLst>
          </p:nvPr>
        </p:nvGraphicFramePr>
        <p:xfrm>
          <a:off x="911424" y="1772816"/>
          <a:ext cx="10515601" cy="3413760"/>
        </p:xfrm>
        <a:graphic>
          <a:graphicData uri="http://schemas.openxmlformats.org/drawingml/2006/table">
            <a:tbl>
              <a:tblPr/>
              <a:tblGrid>
                <a:gridCol w="1887351">
                  <a:extLst>
                    <a:ext uri="{9D8B030D-6E8A-4147-A177-3AD203B41FA5}">
                      <a16:colId xmlns:a16="http://schemas.microsoft.com/office/drawing/2014/main" val="4010577632"/>
                    </a:ext>
                  </a:extLst>
                </a:gridCol>
                <a:gridCol w="1354244">
                  <a:extLst>
                    <a:ext uri="{9D8B030D-6E8A-4147-A177-3AD203B41FA5}">
                      <a16:colId xmlns:a16="http://schemas.microsoft.com/office/drawing/2014/main" val="4156492546"/>
                    </a:ext>
                  </a:extLst>
                </a:gridCol>
                <a:gridCol w="2476042">
                  <a:extLst>
                    <a:ext uri="{9D8B030D-6E8A-4147-A177-3AD203B41FA5}">
                      <a16:colId xmlns:a16="http://schemas.microsoft.com/office/drawing/2014/main" val="3546868486"/>
                    </a:ext>
                  </a:extLst>
                </a:gridCol>
                <a:gridCol w="2402772">
                  <a:extLst>
                    <a:ext uri="{9D8B030D-6E8A-4147-A177-3AD203B41FA5}">
                      <a16:colId xmlns:a16="http://schemas.microsoft.com/office/drawing/2014/main" val="2268391490"/>
                    </a:ext>
                  </a:extLst>
                </a:gridCol>
                <a:gridCol w="2395192">
                  <a:extLst>
                    <a:ext uri="{9D8B030D-6E8A-4147-A177-3AD203B41FA5}">
                      <a16:colId xmlns:a16="http://schemas.microsoft.com/office/drawing/2014/main" val="2636837035"/>
                    </a:ext>
                  </a:extLst>
                </a:gridCol>
              </a:tblGrid>
              <a:tr h="151522">
                <a:tc gridSpan="5">
                  <a:txBody>
                    <a:bodyPr/>
                    <a:lstStyle/>
                    <a:p>
                      <a:pPr algn="ctr" fontAlgn="b"/>
                      <a:r>
                        <a:rPr lang="es-CO" sz="1400" b="1" i="0" u="none" strike="noStrike">
                          <a:solidFill>
                            <a:srgbClr val="FFFFFF"/>
                          </a:solidFill>
                          <a:effectLst/>
                          <a:latin typeface="Arial" panose="020B0604020202020204" pitchFamily="34" charset="0"/>
                        </a:rPr>
                        <a:t>PRODUCTO / 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71966669"/>
                  </a:ext>
                </a:extLst>
              </a:tr>
              <a:tr h="143946">
                <a:tc>
                  <a:txBody>
                    <a:bodyPr/>
                    <a:lstStyle/>
                    <a:p>
                      <a:pPr algn="ctr" fontAlgn="b"/>
                      <a:r>
                        <a:rPr lang="es-CO" sz="1400" b="0" i="0" u="none" strike="noStrike">
                          <a:solidFill>
                            <a:srgbClr val="FFFFFF"/>
                          </a:solidFill>
                          <a:effectLst/>
                          <a:latin typeface="Arial" panose="020B0604020202020204" pitchFamily="34" charset="0"/>
                        </a:rPr>
                        <a:t>Tipo Caracteristica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400" b="0" i="0" u="none" strike="noStrike">
                          <a:solidFill>
                            <a:srgbClr val="FFFFFF"/>
                          </a:solidFill>
                          <a:effectLst/>
                          <a:latin typeface="Arial" panose="020B0604020202020204" pitchFamily="34" charset="0"/>
                        </a:rPr>
                        <a:t>Caracteristica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400" b="0" i="0" u="none" strike="noStrike">
                          <a:solidFill>
                            <a:srgbClr val="FFFFFF"/>
                          </a:solidFill>
                          <a:effectLst/>
                          <a:latin typeface="Arial" panose="020B0604020202020204" pitchFamily="34" charset="0"/>
                        </a:rPr>
                        <a:t>Criterio a evaluar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400" b="0" i="0" u="none" strike="noStrike">
                          <a:solidFill>
                            <a:srgbClr val="FFFFFF"/>
                          </a:solidFill>
                          <a:effectLst/>
                          <a:latin typeface="Arial" panose="020B060402020202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400" b="0" i="0" u="none" strike="noStrike">
                          <a:solidFill>
                            <a:srgbClr val="FFFFFF"/>
                          </a:solidFill>
                          <a:effectLst/>
                          <a:latin typeface="Arial" panose="020B0604020202020204" pitchFamily="34" charset="0"/>
                        </a:rPr>
                        <a:t>Criterio aceptación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76804488"/>
                  </a:ext>
                </a:extLst>
              </a:tr>
              <a:tr h="287891">
                <a:tc>
                  <a:txBody>
                    <a:bodyPr/>
                    <a:lstStyle/>
                    <a:p>
                      <a:pPr algn="l" fontAlgn="ctr"/>
                      <a:r>
                        <a:rPr lang="es-CO" sz="1400" b="0" i="0" u="none" strike="noStrike">
                          <a:solidFill>
                            <a:srgbClr val="000000"/>
                          </a:solidFill>
                          <a:effectLst/>
                          <a:latin typeface="Arial" panose="020B0604020202020204" pitchFamily="34" charset="0"/>
                        </a:rPr>
                        <a:t>Atributo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Formulaciones e Ingredientes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534459"/>
                  </a:ext>
                </a:extLst>
              </a:tr>
              <a:tr h="143946">
                <a:tc>
                  <a:txBody>
                    <a:bodyPr/>
                    <a:lstStyle/>
                    <a:p>
                      <a:pPr algn="l" fontAlgn="ctr"/>
                      <a:r>
                        <a:rPr lang="es-CO" sz="1400" b="0" i="0" u="none" strike="noStrike">
                          <a:solidFill>
                            <a:srgbClr val="000000"/>
                          </a:solidFill>
                          <a:effectLst/>
                          <a:latin typeface="Arial" panose="020B0604020202020204" pitchFamily="34" charset="0"/>
                        </a:rPr>
                        <a:t>Atributo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Componentes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678826"/>
                  </a:ext>
                </a:extLst>
              </a:tr>
              <a:tr h="287891">
                <a:tc>
                  <a:txBody>
                    <a:bodyPr/>
                    <a:lstStyle/>
                    <a:p>
                      <a:pPr algn="l" fontAlgn="ctr"/>
                      <a:r>
                        <a:rPr lang="es-CO" sz="1400" b="0" i="0" u="none" strike="noStrike">
                          <a:solidFill>
                            <a:srgbClr val="000000"/>
                          </a:solidFill>
                          <a:effectLst/>
                          <a:latin typeface="Arial" panose="020B0604020202020204" pitchFamily="34" charset="0"/>
                        </a:rPr>
                        <a:t>Atributo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Componente Principal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400" b="0" i="0" u="none" strike="noStrike">
                          <a:solidFill>
                            <a:srgbClr val="000000"/>
                          </a:solidFill>
                          <a:effectLst/>
                          <a:latin typeface="Arial" panose="020B0604020202020204" pitchFamily="34" charset="0"/>
                        </a:rPr>
                        <a:t>Característica o componente principal (principio activo)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22600"/>
                  </a:ext>
                </a:extLst>
              </a:tr>
              <a:tr h="143946">
                <a:tc>
                  <a:txBody>
                    <a:bodyPr/>
                    <a:lstStyle/>
                    <a:p>
                      <a:pPr algn="l" fontAlgn="ctr"/>
                      <a:r>
                        <a:rPr lang="es-CO" sz="1400" b="0" i="0" u="none" strike="noStrike">
                          <a:solidFill>
                            <a:srgbClr val="000000"/>
                          </a:solidFill>
                          <a:effectLst/>
                          <a:latin typeface="Arial" panose="020B0604020202020204" pitchFamily="34" charset="0"/>
                        </a:rPr>
                        <a:t>Atributo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Funcionalidad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Para que sirve, que hace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36020"/>
                  </a:ext>
                </a:extLst>
              </a:tr>
              <a:tr h="431837">
                <a:tc>
                  <a:txBody>
                    <a:bodyPr/>
                    <a:lstStyle/>
                    <a:p>
                      <a:pPr algn="l" fontAlgn="ctr"/>
                      <a:r>
                        <a:rPr lang="es-CO" sz="1400" b="0" i="0" u="none" strike="noStrike">
                          <a:solidFill>
                            <a:srgbClr val="000000"/>
                          </a:solidFill>
                          <a:effectLst/>
                          <a:latin typeface="Arial" panose="020B0604020202020204" pitchFamily="34" charset="0"/>
                        </a:rPr>
                        <a:t>Atributo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Emocionales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Alegría, tranquilidad - confianza, optimismo, amor - familiaridad, sorpresa - novedad, fortaleza, prosperidad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409548"/>
                  </a:ext>
                </a:extLst>
              </a:tr>
              <a:tr h="143946">
                <a:tc>
                  <a:txBody>
                    <a:bodyPr/>
                    <a:lstStyle/>
                    <a:p>
                      <a:pPr algn="l" fontAlgn="ctr"/>
                      <a:r>
                        <a:rPr lang="es-CO" sz="1400" b="0" i="0" u="none" strike="noStrike">
                          <a:solidFill>
                            <a:srgbClr val="000000"/>
                          </a:solidFill>
                          <a:effectLst/>
                          <a:latin typeface="Arial" panose="020B0604020202020204" pitchFamily="34" charset="0"/>
                        </a:rPr>
                        <a:t>Atributo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Cognitivos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Conocimiento, precisión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395958"/>
                  </a:ext>
                </a:extLst>
              </a:tr>
              <a:tr h="143946">
                <a:tc>
                  <a:txBody>
                    <a:bodyPr/>
                    <a:lstStyle/>
                    <a:p>
                      <a:pPr algn="l" fontAlgn="ctr"/>
                      <a:r>
                        <a:rPr lang="es-CO" sz="1400" b="0" i="0" u="none" strike="noStrike">
                          <a:solidFill>
                            <a:srgbClr val="000000"/>
                          </a:solidFill>
                          <a:effectLst/>
                          <a:latin typeface="Arial" panose="020B0604020202020204" pitchFamily="34" charset="0"/>
                        </a:rPr>
                        <a:t>Atributo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Relacionales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839980"/>
                  </a:ext>
                </a:extLst>
              </a:tr>
              <a:tr h="143946">
                <a:tc>
                  <a:txBody>
                    <a:bodyPr/>
                    <a:lstStyle/>
                    <a:p>
                      <a:pPr algn="l" fontAlgn="ctr"/>
                      <a:r>
                        <a:rPr lang="es-CO" sz="1400" b="0" i="0" u="none" strike="noStrike">
                          <a:solidFill>
                            <a:srgbClr val="000000"/>
                          </a:solidFill>
                          <a:effectLst/>
                          <a:latin typeface="Arial" panose="020B0604020202020204" pitchFamily="34" charset="0"/>
                        </a:rPr>
                        <a:t>Atributo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Técnicos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4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286064"/>
                  </a:ext>
                </a:extLst>
              </a:tr>
            </a:tbl>
          </a:graphicData>
        </a:graphic>
      </p:graphicFrame>
    </p:spTree>
    <p:custDataLst>
      <p:tags r:id="rId1"/>
    </p:custDataLst>
    <p:extLst>
      <p:ext uri="{BB962C8B-B14F-4D97-AF65-F5344CB8AC3E}">
        <p14:creationId xmlns:p14="http://schemas.microsoft.com/office/powerpoint/2010/main" val="3711780700"/>
      </p:ext>
    </p:extLst>
  </p:cSld>
  <p:clrMapOvr>
    <a:masterClrMapping/>
  </p:clrMapOvr>
  <mc:AlternateContent xmlns:mc="http://schemas.openxmlformats.org/markup-compatibility/2006" xmlns:p14="http://schemas.microsoft.com/office/powerpoint/2010/main">
    <mc:Choice Requires="p14">
      <p:transition spd="slow" p14:dur="3000" advTm="4932">
        <p14:shred/>
      </p:transition>
    </mc:Choice>
    <mc:Fallback xmlns="">
      <p:transition spd="slow" advTm="4932">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6888088" y="50593"/>
            <a:ext cx="4849224" cy="771398"/>
            <a:chOff x="4189863" y="128259"/>
            <a:chExt cx="4849224" cy="771398"/>
          </a:xfrm>
        </p:grpSpPr>
        <p:sp>
          <p:nvSpPr>
            <p:cNvPr id="9" name="Rectangle 69"/>
            <p:cNvSpPr/>
            <p:nvPr/>
          </p:nvSpPr>
          <p:spPr>
            <a:xfrm>
              <a:off x="4189863" y="128259"/>
              <a:ext cx="4849224" cy="77139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angle 70"/>
            <p:cNvSpPr/>
            <p:nvPr/>
          </p:nvSpPr>
          <p:spPr>
            <a:xfrm>
              <a:off x="4323473" y="251585"/>
              <a:ext cx="4576403" cy="5301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Helvetica" panose="020B0604020202020204" pitchFamily="34" charset="0"/>
                  <a:cs typeface="Helvetica" panose="020B0604020202020204" pitchFamily="34" charset="0"/>
                </a:rPr>
                <a:t>CARACTERÍSTICAS DEL SERVICIO</a:t>
              </a:r>
            </a:p>
          </p:txBody>
        </p:sp>
      </p:grpSp>
      <p:graphicFrame>
        <p:nvGraphicFramePr>
          <p:cNvPr id="2" name="Tabla 1"/>
          <p:cNvGraphicFramePr>
            <a:graphicFrameLocks noGrp="1"/>
          </p:cNvGraphicFramePr>
          <p:nvPr>
            <p:extLst>
              <p:ext uri="{D42A27DB-BD31-4B8C-83A1-F6EECF244321}">
                <p14:modId xmlns:p14="http://schemas.microsoft.com/office/powerpoint/2010/main" val="2613370027"/>
              </p:ext>
            </p:extLst>
          </p:nvPr>
        </p:nvGraphicFramePr>
        <p:xfrm>
          <a:off x="718708" y="1556792"/>
          <a:ext cx="10902701" cy="5079636"/>
        </p:xfrm>
        <a:graphic>
          <a:graphicData uri="http://schemas.openxmlformats.org/drawingml/2006/table">
            <a:tbl>
              <a:tblPr/>
              <a:tblGrid>
                <a:gridCol w="1512168">
                  <a:extLst>
                    <a:ext uri="{9D8B030D-6E8A-4147-A177-3AD203B41FA5}">
                      <a16:colId xmlns:a16="http://schemas.microsoft.com/office/drawing/2014/main" val="3049919731"/>
                    </a:ext>
                  </a:extLst>
                </a:gridCol>
                <a:gridCol w="1296144">
                  <a:extLst>
                    <a:ext uri="{9D8B030D-6E8A-4147-A177-3AD203B41FA5}">
                      <a16:colId xmlns:a16="http://schemas.microsoft.com/office/drawing/2014/main" val="1946814261"/>
                    </a:ext>
                  </a:extLst>
                </a:gridCol>
                <a:gridCol w="3384376">
                  <a:extLst>
                    <a:ext uri="{9D8B030D-6E8A-4147-A177-3AD203B41FA5}">
                      <a16:colId xmlns:a16="http://schemas.microsoft.com/office/drawing/2014/main" val="1272573243"/>
                    </a:ext>
                  </a:extLst>
                </a:gridCol>
                <a:gridCol w="2226649">
                  <a:extLst>
                    <a:ext uri="{9D8B030D-6E8A-4147-A177-3AD203B41FA5}">
                      <a16:colId xmlns:a16="http://schemas.microsoft.com/office/drawing/2014/main" val="1435703107"/>
                    </a:ext>
                  </a:extLst>
                </a:gridCol>
                <a:gridCol w="2483364">
                  <a:extLst>
                    <a:ext uri="{9D8B030D-6E8A-4147-A177-3AD203B41FA5}">
                      <a16:colId xmlns:a16="http://schemas.microsoft.com/office/drawing/2014/main" val="3827612106"/>
                    </a:ext>
                  </a:extLst>
                </a:gridCol>
              </a:tblGrid>
              <a:tr h="130671">
                <a:tc gridSpan="5">
                  <a:txBody>
                    <a:bodyPr/>
                    <a:lstStyle/>
                    <a:p>
                      <a:pPr algn="ctr" fontAlgn="b"/>
                      <a:r>
                        <a:rPr lang="es-CO" sz="1000" b="1" i="0" u="none" strike="noStrike">
                          <a:solidFill>
                            <a:srgbClr val="FFFFFF"/>
                          </a:solidFill>
                          <a:effectLst/>
                          <a:latin typeface="Arial" panose="020B0604020202020204" pitchFamily="34" charset="0"/>
                        </a:rPr>
                        <a:t>PRODUCTO / 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03345930"/>
                  </a:ext>
                </a:extLst>
              </a:tr>
              <a:tr h="124137">
                <a:tc>
                  <a:txBody>
                    <a:bodyPr/>
                    <a:lstStyle/>
                    <a:p>
                      <a:pPr algn="ctr" fontAlgn="b"/>
                      <a:r>
                        <a:rPr lang="es-CO" sz="1000" b="0" i="0" u="none" strike="noStrike">
                          <a:solidFill>
                            <a:srgbClr val="FFFFFF"/>
                          </a:solidFill>
                          <a:effectLst/>
                          <a:latin typeface="Arial" panose="020B0604020202020204" pitchFamily="34" charset="0"/>
                        </a:rPr>
                        <a:t>Tipo Caracteristica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000" b="0" i="0" u="none" strike="noStrike">
                          <a:solidFill>
                            <a:srgbClr val="FFFFFF"/>
                          </a:solidFill>
                          <a:effectLst/>
                          <a:latin typeface="Arial" panose="020B0604020202020204" pitchFamily="34" charset="0"/>
                        </a:rPr>
                        <a:t>Caracteristica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000" b="0" i="0" u="none" strike="noStrike">
                          <a:solidFill>
                            <a:srgbClr val="FFFFFF"/>
                          </a:solidFill>
                          <a:effectLst/>
                          <a:latin typeface="Arial" panose="020B0604020202020204" pitchFamily="34" charset="0"/>
                        </a:rPr>
                        <a:t>Criterio a evaluar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000" b="0" i="0" u="none" strike="noStrike">
                          <a:solidFill>
                            <a:srgbClr val="FFFFFF"/>
                          </a:solidFill>
                          <a:effectLst/>
                          <a:latin typeface="Arial" panose="020B060402020202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000" b="0" i="0" u="none" strike="noStrike">
                          <a:solidFill>
                            <a:srgbClr val="FFFFFF"/>
                          </a:solidFill>
                          <a:effectLst/>
                          <a:latin typeface="Arial" panose="020B0604020202020204" pitchFamily="34" charset="0"/>
                        </a:rPr>
                        <a:t>Criterio aceptación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9366926"/>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Forma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776674"/>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Color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763305"/>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Envase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367822"/>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Tamaño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25632"/>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Peso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889862"/>
                  </a:ext>
                </a:extLst>
              </a:tr>
              <a:tr h="248275">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Presentación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Es una acción que da a conocer el resultado de la investigación y elaboración de un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339707"/>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Dimensiones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Detallar las medidas del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38072"/>
                  </a:ext>
                </a:extLst>
              </a:tr>
              <a:tr h="372412">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Etiqueta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Detallar si identifica el producto o la marca, descripcion del producto (Quiél lo fabricó, donde, cuando, entre otras)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714566"/>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Viscosidad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Resistencia al flujo o al movimiento del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721843"/>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Densidad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Especificar si el producto es ligero o pesado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992186"/>
                  </a:ext>
                </a:extLst>
              </a:tr>
              <a:tr h="248275">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Punto fusión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Temperatura a la cual un sólido pasa a líquido a la presión atmosférica.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79868"/>
                  </a:ext>
                </a:extLst>
              </a:tr>
              <a:tr h="248275">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Punto ebullición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Temperatura a la cual la materia cambia del estado líquido al estado gaseoso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311772"/>
                  </a:ext>
                </a:extLst>
              </a:tr>
              <a:tr h="496549">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Elasticidad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Capacidad que tiene el producto de poder presentar alargamiento o distintas modificaciones de su estructura sin perder la continuidad del material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874578"/>
                  </a:ext>
                </a:extLst>
              </a:tr>
              <a:tr h="248275">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Dureza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El producto ofrece una gran resistencia a ser rayado, penetrado, deformado o cortado?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994433"/>
                  </a:ext>
                </a:extLst>
              </a:tr>
              <a:tr h="248275">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Ductibilidad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El producto es capaz de cambiar y transformar su forma por presión?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173005"/>
                  </a:ext>
                </a:extLst>
              </a:tr>
              <a:tr h="248275">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Maleabilidad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El producto puede ser moldeado o trabajado con facilidad?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970237"/>
                  </a:ext>
                </a:extLst>
              </a:tr>
              <a:tr h="248275">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Conductibilidad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Identificar si el producto permite el paso del calor o la electricidad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249356"/>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Temperatura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A que temperatura se realiza el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233118"/>
                  </a:ext>
                </a:extLst>
              </a:tr>
              <a:tr h="248275">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Solubilidad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Capacidad de una sustancia o un cuerpo para disolverse al mezclarse con un líquido.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269658"/>
                  </a:ext>
                </a:extLst>
              </a:tr>
              <a:tr h="124137">
                <a:tc>
                  <a:txBody>
                    <a:bodyPr/>
                    <a:lstStyle/>
                    <a:p>
                      <a:pPr algn="l" fontAlgn="ctr"/>
                      <a:r>
                        <a:rPr lang="es-CO" sz="1000" b="0" i="0" u="none" strike="noStrike">
                          <a:solidFill>
                            <a:srgbClr val="000000"/>
                          </a:solidFill>
                          <a:effectLst/>
                          <a:latin typeface="Arial" panose="020B0604020202020204" pitchFamily="34" charset="0"/>
                        </a:rPr>
                        <a:t>Fisica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Fragilidad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El producto es facil de romper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040597"/>
                  </a:ext>
                </a:extLst>
              </a:tr>
            </a:tbl>
          </a:graphicData>
        </a:graphic>
      </p:graphicFrame>
    </p:spTree>
    <p:custDataLst>
      <p:tags r:id="rId1"/>
    </p:custDataLst>
    <p:extLst>
      <p:ext uri="{BB962C8B-B14F-4D97-AF65-F5344CB8AC3E}">
        <p14:creationId xmlns:p14="http://schemas.microsoft.com/office/powerpoint/2010/main" val="3635530482"/>
      </p:ext>
    </p:extLst>
  </p:cSld>
  <p:clrMapOvr>
    <a:masterClrMapping/>
  </p:clrMapOvr>
  <mc:AlternateContent xmlns:mc="http://schemas.openxmlformats.org/markup-compatibility/2006" xmlns:p14="http://schemas.microsoft.com/office/powerpoint/2010/main">
    <mc:Choice Requires="p14">
      <p:transition spd="slow" p14:dur="3000" advTm="4932">
        <p14:shred/>
      </p:transition>
    </mc:Choice>
    <mc:Fallback xmlns="">
      <p:transition spd="slow" advTm="4932">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6888088" y="50593"/>
            <a:ext cx="4849224" cy="771398"/>
            <a:chOff x="4189863" y="128259"/>
            <a:chExt cx="4849224" cy="771398"/>
          </a:xfrm>
        </p:grpSpPr>
        <p:sp>
          <p:nvSpPr>
            <p:cNvPr id="9" name="Rectangle 69"/>
            <p:cNvSpPr/>
            <p:nvPr/>
          </p:nvSpPr>
          <p:spPr>
            <a:xfrm>
              <a:off x="4189863" y="128259"/>
              <a:ext cx="4849224" cy="77139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angle 70"/>
            <p:cNvSpPr/>
            <p:nvPr/>
          </p:nvSpPr>
          <p:spPr>
            <a:xfrm>
              <a:off x="4323473" y="251585"/>
              <a:ext cx="4576403" cy="5301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latin typeface="Helvetica" panose="020B0604020202020204" pitchFamily="34" charset="0"/>
                  <a:cs typeface="Helvetica" panose="020B0604020202020204" pitchFamily="34" charset="0"/>
                </a:rPr>
                <a:t>CARACTERÍSTICAS DEL SERVICIO</a:t>
              </a:r>
            </a:p>
          </p:txBody>
        </p:sp>
      </p:grpSp>
      <p:graphicFrame>
        <p:nvGraphicFramePr>
          <p:cNvPr id="3" name="Tabla 2"/>
          <p:cNvGraphicFramePr>
            <a:graphicFrameLocks noGrp="1"/>
          </p:cNvGraphicFramePr>
          <p:nvPr>
            <p:extLst>
              <p:ext uri="{D42A27DB-BD31-4B8C-83A1-F6EECF244321}">
                <p14:modId xmlns:p14="http://schemas.microsoft.com/office/powerpoint/2010/main" val="84920372"/>
              </p:ext>
            </p:extLst>
          </p:nvPr>
        </p:nvGraphicFramePr>
        <p:xfrm>
          <a:off x="767408" y="1556792"/>
          <a:ext cx="11089232" cy="4934422"/>
        </p:xfrm>
        <a:graphic>
          <a:graphicData uri="http://schemas.openxmlformats.org/drawingml/2006/table">
            <a:tbl>
              <a:tblPr/>
              <a:tblGrid>
                <a:gridCol w="1368152">
                  <a:extLst>
                    <a:ext uri="{9D8B030D-6E8A-4147-A177-3AD203B41FA5}">
                      <a16:colId xmlns:a16="http://schemas.microsoft.com/office/drawing/2014/main" val="3844151332"/>
                    </a:ext>
                  </a:extLst>
                </a:gridCol>
                <a:gridCol w="1584176">
                  <a:extLst>
                    <a:ext uri="{9D8B030D-6E8A-4147-A177-3AD203B41FA5}">
                      <a16:colId xmlns:a16="http://schemas.microsoft.com/office/drawing/2014/main" val="2812918028"/>
                    </a:ext>
                  </a:extLst>
                </a:gridCol>
                <a:gridCol w="3077209">
                  <a:extLst>
                    <a:ext uri="{9D8B030D-6E8A-4147-A177-3AD203B41FA5}">
                      <a16:colId xmlns:a16="http://schemas.microsoft.com/office/drawing/2014/main" val="4057124446"/>
                    </a:ext>
                  </a:extLst>
                </a:gridCol>
                <a:gridCol w="2533844">
                  <a:extLst>
                    <a:ext uri="{9D8B030D-6E8A-4147-A177-3AD203B41FA5}">
                      <a16:colId xmlns:a16="http://schemas.microsoft.com/office/drawing/2014/main" val="3249764778"/>
                    </a:ext>
                  </a:extLst>
                </a:gridCol>
                <a:gridCol w="2525851">
                  <a:extLst>
                    <a:ext uri="{9D8B030D-6E8A-4147-A177-3AD203B41FA5}">
                      <a16:colId xmlns:a16="http://schemas.microsoft.com/office/drawing/2014/main" val="4275099240"/>
                    </a:ext>
                  </a:extLst>
                </a:gridCol>
              </a:tblGrid>
              <a:tr h="151522">
                <a:tc gridSpan="5">
                  <a:txBody>
                    <a:bodyPr/>
                    <a:lstStyle/>
                    <a:p>
                      <a:pPr algn="ctr" fontAlgn="b"/>
                      <a:r>
                        <a:rPr lang="es-CO" sz="1100" b="1" i="0" u="none" strike="noStrike">
                          <a:solidFill>
                            <a:srgbClr val="FFFFFF"/>
                          </a:solidFill>
                          <a:effectLst/>
                          <a:latin typeface="Arial" panose="020B0604020202020204" pitchFamily="34" charset="0"/>
                        </a:rPr>
                        <a:t>PRODUCTO / 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55974431"/>
                  </a:ext>
                </a:extLst>
              </a:tr>
              <a:tr h="143946">
                <a:tc>
                  <a:txBody>
                    <a:bodyPr/>
                    <a:lstStyle/>
                    <a:p>
                      <a:pPr algn="ctr" fontAlgn="b"/>
                      <a:r>
                        <a:rPr lang="es-CO" sz="1100" b="0" i="0" u="none" strike="noStrike">
                          <a:solidFill>
                            <a:srgbClr val="FFFFFF"/>
                          </a:solidFill>
                          <a:effectLst/>
                          <a:latin typeface="Arial" panose="020B0604020202020204" pitchFamily="34" charset="0"/>
                        </a:rPr>
                        <a:t>Tipo Caracteristica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100" b="0" i="0" u="none" strike="noStrike">
                          <a:solidFill>
                            <a:srgbClr val="FFFFFF"/>
                          </a:solidFill>
                          <a:effectLst/>
                          <a:latin typeface="Arial" panose="020B0604020202020204" pitchFamily="34" charset="0"/>
                        </a:rPr>
                        <a:t>Caracteristica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100" b="0" i="0" u="none" strike="noStrike">
                          <a:solidFill>
                            <a:srgbClr val="FFFFFF"/>
                          </a:solidFill>
                          <a:effectLst/>
                          <a:latin typeface="Arial" panose="020B0604020202020204" pitchFamily="34" charset="0"/>
                        </a:rPr>
                        <a:t>Criterio a evaluar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100" b="0" i="0" u="none" strike="noStrike">
                          <a:solidFill>
                            <a:srgbClr val="FFFFFF"/>
                          </a:solidFill>
                          <a:effectLst/>
                          <a:latin typeface="Arial" panose="020B060402020202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CO" sz="1100" b="0" i="0" u="none" strike="noStrike">
                          <a:solidFill>
                            <a:srgbClr val="FFFFFF"/>
                          </a:solidFill>
                          <a:effectLst/>
                          <a:latin typeface="Arial" panose="020B0604020202020204" pitchFamily="34" charset="0"/>
                        </a:rPr>
                        <a:t>Criterio aceptación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854554231"/>
                  </a:ext>
                </a:extLst>
              </a:tr>
              <a:tr h="287891">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Reactividad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Capacidad que tiene una sustancia de provocar determinadas reacciones químicas.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826708"/>
                  </a:ext>
                </a:extLst>
              </a:tr>
              <a:tr h="143946">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Acidez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El producto se considera acido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360734"/>
                  </a:ext>
                </a:extLst>
              </a:tr>
              <a:tr h="143946">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Propiedades nutricionales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937073"/>
                  </a:ext>
                </a:extLst>
              </a:tr>
              <a:tr h="287891">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Energía calórica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El producto al entrar en contacto copn otro producto libera calor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297138"/>
                  </a:ext>
                </a:extLst>
              </a:tr>
              <a:tr h="287891">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Corrosividad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Detallar si el producto se oxida facilmente o no presenta esta propiedad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867786"/>
                  </a:ext>
                </a:extLst>
              </a:tr>
              <a:tr h="575782">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Oxido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Capa de color rojizo que se forma en la superficie del hierro y otros metales a causa de la oxidación provocada por la humedad o el agua.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819287"/>
                  </a:ext>
                </a:extLst>
              </a:tr>
              <a:tr h="287891">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Reducción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Descomposición de un cuerpo en sus elementos o principios.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020745"/>
                  </a:ext>
                </a:extLst>
              </a:tr>
              <a:tr h="431837">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Combustión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El producto posee oxidación rápida que va acompañado de desprendimiento de energía bajo en forma de calor y luz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60390"/>
                  </a:ext>
                </a:extLst>
              </a:tr>
              <a:tr h="143946">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Esterificación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725378"/>
                  </a:ext>
                </a:extLst>
              </a:tr>
              <a:tr h="287891">
                <a:tc>
                  <a:txBody>
                    <a:bodyPr/>
                    <a:lstStyle/>
                    <a:p>
                      <a:pPr algn="l" fontAlgn="ctr"/>
                      <a:r>
                        <a:rPr lang="es-CO" sz="1100" b="0" i="0" u="none" strike="noStrike">
                          <a:solidFill>
                            <a:srgbClr val="000000"/>
                          </a:solidFill>
                          <a:effectLst/>
                          <a:latin typeface="Arial" panose="020B0604020202020204" pitchFamily="34" charset="0"/>
                        </a:rPr>
                        <a:t>Quimica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Hidrólisis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Descomposición de sustancias orgánicas por acción del agua.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048012"/>
                  </a:ext>
                </a:extLst>
              </a:tr>
              <a:tr h="143946">
                <a:tc>
                  <a:txBody>
                    <a:bodyPr/>
                    <a:lstStyle/>
                    <a:p>
                      <a:pPr algn="l" fontAlgn="ctr"/>
                      <a:r>
                        <a:rPr lang="es-CO" sz="1100" b="0" i="0" u="none" strike="noStrike">
                          <a:solidFill>
                            <a:srgbClr val="000000"/>
                          </a:solidFill>
                          <a:effectLst/>
                          <a:latin typeface="Arial" panose="020B0604020202020204" pitchFamily="34" charset="0"/>
                        </a:rPr>
                        <a:t>Sensorial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Sabor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954659"/>
                  </a:ext>
                </a:extLst>
              </a:tr>
              <a:tr h="431837">
                <a:tc>
                  <a:txBody>
                    <a:bodyPr/>
                    <a:lstStyle/>
                    <a:p>
                      <a:pPr algn="l" fontAlgn="ctr"/>
                      <a:r>
                        <a:rPr lang="es-CO" sz="1100" b="0" i="0" u="none" strike="noStrike">
                          <a:solidFill>
                            <a:srgbClr val="000000"/>
                          </a:solidFill>
                          <a:effectLst/>
                          <a:latin typeface="Arial" panose="020B0604020202020204" pitchFamily="34" charset="0"/>
                        </a:rPr>
                        <a:t>Sensorial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Textura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Refiere a la sensación que produce al tacto el roce con una determinada materia (suavidad, dureza, rugosidad, entre otras)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380402"/>
                  </a:ext>
                </a:extLst>
              </a:tr>
              <a:tr h="143946">
                <a:tc>
                  <a:txBody>
                    <a:bodyPr/>
                    <a:lstStyle/>
                    <a:p>
                      <a:pPr algn="l" fontAlgn="ctr"/>
                      <a:r>
                        <a:rPr lang="es-CO" sz="1100" b="0" i="0" u="none" strike="noStrike">
                          <a:solidFill>
                            <a:srgbClr val="000000"/>
                          </a:solidFill>
                          <a:effectLst/>
                          <a:latin typeface="Arial" panose="020B0604020202020204" pitchFamily="34" charset="0"/>
                        </a:rPr>
                        <a:t>Sensorial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Aroma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302213"/>
                  </a:ext>
                </a:extLst>
              </a:tr>
              <a:tr h="143946">
                <a:tc>
                  <a:txBody>
                    <a:bodyPr/>
                    <a:lstStyle/>
                    <a:p>
                      <a:pPr algn="l" fontAlgn="ctr"/>
                      <a:r>
                        <a:rPr lang="es-CO" sz="1100" b="0" i="0" u="none" strike="noStrike">
                          <a:solidFill>
                            <a:srgbClr val="000000"/>
                          </a:solidFill>
                          <a:effectLst/>
                          <a:latin typeface="Arial" panose="020B0604020202020204" pitchFamily="34" charset="0"/>
                        </a:rPr>
                        <a:t>Sensorial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Aspecto / diseño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463315"/>
                  </a:ext>
                </a:extLst>
              </a:tr>
              <a:tr h="143946">
                <a:tc>
                  <a:txBody>
                    <a:bodyPr/>
                    <a:lstStyle/>
                    <a:p>
                      <a:pPr algn="l" fontAlgn="ctr"/>
                      <a:r>
                        <a:rPr lang="es-CO" sz="1100" b="0" i="0" u="none" strike="noStrike">
                          <a:solidFill>
                            <a:srgbClr val="000000"/>
                          </a:solidFill>
                          <a:effectLst/>
                          <a:latin typeface="Arial" panose="020B0604020202020204" pitchFamily="34" charset="0"/>
                        </a:rPr>
                        <a:t>Sensorial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Color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93980"/>
                  </a:ext>
                </a:extLst>
              </a:tr>
            </a:tbl>
          </a:graphicData>
        </a:graphic>
      </p:graphicFrame>
    </p:spTree>
    <p:custDataLst>
      <p:tags r:id="rId1"/>
    </p:custDataLst>
    <p:extLst>
      <p:ext uri="{BB962C8B-B14F-4D97-AF65-F5344CB8AC3E}">
        <p14:creationId xmlns:p14="http://schemas.microsoft.com/office/powerpoint/2010/main" val="875818255"/>
      </p:ext>
    </p:extLst>
  </p:cSld>
  <p:clrMapOvr>
    <a:masterClrMapping/>
  </p:clrMapOvr>
  <mc:AlternateContent xmlns:mc="http://schemas.openxmlformats.org/markup-compatibility/2006" xmlns:p14="http://schemas.microsoft.com/office/powerpoint/2010/main">
    <mc:Choice Requires="p14">
      <p:transition spd="slow" p14:dur="3000" advTm="4932">
        <p14:shred/>
      </p:transition>
    </mc:Choice>
    <mc:Fallback xmlns="">
      <p:transition spd="slow" advTm="4932">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26717" y="6181960"/>
            <a:ext cx="1993019" cy="400110"/>
          </a:xfrm>
          <a:prstGeom prst="rect">
            <a:avLst/>
          </a:prstGeom>
          <a:noFill/>
        </p:spPr>
        <p:txBody>
          <a:bodyPr wrap="square" rtlCol="0">
            <a:spAutoFit/>
          </a:bodyPr>
          <a:lstStyle/>
          <a:p>
            <a:r>
              <a:rPr lang="es-ES_tradnl" sz="2000" dirty="0">
                <a:solidFill>
                  <a:schemeClr val="bg1">
                    <a:lumMod val="50000"/>
                  </a:schemeClr>
                </a:solidFill>
                <a:latin typeface="HelveticaNeueLT Std Lt Cn" panose="020B0406020202030204" pitchFamily="34" charset="0"/>
              </a:rPr>
              <a:t>www.atcalsas.com</a:t>
            </a:r>
            <a:endParaRPr lang="es-CO" sz="2000" dirty="0">
              <a:solidFill>
                <a:schemeClr val="bg1">
                  <a:lumMod val="50000"/>
                </a:schemeClr>
              </a:solidFill>
              <a:latin typeface="HelveticaNeueLT Std Lt Cn" panose="020B0406020202030204" pitchFamily="34" charset="0"/>
            </a:endParaRPr>
          </a:p>
        </p:txBody>
      </p:sp>
      <p:sp>
        <p:nvSpPr>
          <p:cNvPr id="9" name="8 CuadroTexto"/>
          <p:cNvSpPr txBox="1"/>
          <p:nvPr/>
        </p:nvSpPr>
        <p:spPr>
          <a:xfrm>
            <a:off x="2315580" y="3183705"/>
            <a:ext cx="7704856" cy="523220"/>
          </a:xfrm>
          <a:prstGeom prst="rect">
            <a:avLst/>
          </a:prstGeom>
          <a:noFill/>
        </p:spPr>
        <p:txBody>
          <a:bodyPr wrap="square" rtlCol="0">
            <a:spAutoFit/>
          </a:bodyPr>
          <a:lstStyle/>
          <a:p>
            <a:pPr algn="ctr"/>
            <a:r>
              <a:rPr lang="es-CO" sz="2800" dirty="0">
                <a:solidFill>
                  <a:schemeClr val="bg1"/>
                </a:solidFill>
                <a:latin typeface="Times New Roman" panose="02020603050405020304" pitchFamily="18" charset="0"/>
                <a:cs typeface="Times New Roman" panose="02020603050405020304" pitchFamily="18" charset="0"/>
              </a:rPr>
              <a:t>METODOLOGÍA DELPHI</a:t>
            </a:r>
            <a:endParaRPr lang="es-ES" sz="2800" dirty="0">
              <a:solidFill>
                <a:schemeClr val="bg1"/>
              </a:solidFill>
              <a:latin typeface="Times New Roman" panose="02020603050405020304" pitchFamily="18" charset="0"/>
              <a:cs typeface="Times New Roman" panose="02020603050405020304" pitchFamily="18" charset="0"/>
            </a:endParaRPr>
          </a:p>
        </p:txBody>
      </p:sp>
      <p:sp>
        <p:nvSpPr>
          <p:cNvPr id="7" name="Rectangle 69"/>
          <p:cNvSpPr/>
          <p:nvPr/>
        </p:nvSpPr>
        <p:spPr>
          <a:xfrm>
            <a:off x="1703512" y="2618439"/>
            <a:ext cx="9937104" cy="153064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1919536" y="2762456"/>
            <a:ext cx="9505056" cy="12426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HelveticaNeueLT Std Med Ext" panose="020B0707030502030204" pitchFamily="34" charset="0"/>
            </a:endParaRPr>
          </a:p>
        </p:txBody>
      </p:sp>
      <p:sp>
        <p:nvSpPr>
          <p:cNvPr id="13" name="12 CuadroTexto"/>
          <p:cNvSpPr txBox="1"/>
          <p:nvPr/>
        </p:nvSpPr>
        <p:spPr>
          <a:xfrm>
            <a:off x="2819636" y="3091371"/>
            <a:ext cx="7704856" cy="584775"/>
          </a:xfrm>
          <a:prstGeom prst="rect">
            <a:avLst/>
          </a:prstGeom>
          <a:noFill/>
        </p:spPr>
        <p:txBody>
          <a:bodyPr wrap="square" rtlCol="0">
            <a:spAutoFit/>
          </a:bodyPr>
          <a:lstStyle/>
          <a:p>
            <a:pPr algn="ctr"/>
            <a:r>
              <a:rPr lang="es-CO" sz="3200" dirty="0" smtClean="0">
                <a:solidFill>
                  <a:schemeClr val="bg1"/>
                </a:solidFill>
                <a:latin typeface="HelveticaNeueLT Std Med Ext" panose="020B0707030502030204" pitchFamily="34" charset="0"/>
              </a:rPr>
              <a:t>SITUACIÓN DEL MERCADO</a:t>
            </a:r>
            <a:endParaRPr lang="es-CO" sz="3200" dirty="0">
              <a:solidFill>
                <a:schemeClr val="bg1"/>
              </a:solidFill>
              <a:latin typeface="HelveticaNeueLT Std Med Ext" panose="020B0707030502030204" pitchFamily="34" charset="0"/>
            </a:endParaRPr>
          </a:p>
        </p:txBody>
      </p:sp>
    </p:spTree>
    <p:extLst>
      <p:ext uri="{BB962C8B-B14F-4D97-AF65-F5344CB8AC3E}">
        <p14:creationId xmlns:p14="http://schemas.microsoft.com/office/powerpoint/2010/main" val="240539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8"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SISTEMA DE VALOR</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
        <p:nvSpPr>
          <p:cNvPr id="9" name="Rectángulo: esquinas redondeadas 1">
            <a:extLst>
              <a:ext uri="{FF2B5EF4-FFF2-40B4-BE49-F238E27FC236}">
                <a16:creationId xmlns:a16="http://schemas.microsoft.com/office/drawing/2014/main" id="{E15FF944-319B-4702-8D8A-AA3DA8919FD3}"/>
              </a:ext>
            </a:extLst>
          </p:cNvPr>
          <p:cNvSpPr/>
          <p:nvPr/>
        </p:nvSpPr>
        <p:spPr>
          <a:xfrm>
            <a:off x="2053852" y="1580384"/>
            <a:ext cx="928469"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MINISTERIOS</a:t>
            </a:r>
          </a:p>
        </p:txBody>
      </p:sp>
      <p:sp>
        <p:nvSpPr>
          <p:cNvPr id="10" name="Rectángulo: esquinas redondeadas 17">
            <a:extLst>
              <a:ext uri="{FF2B5EF4-FFF2-40B4-BE49-F238E27FC236}">
                <a16:creationId xmlns:a16="http://schemas.microsoft.com/office/drawing/2014/main" id="{1981FA62-1231-446F-8999-0EFF7B9A5FEE}"/>
              </a:ext>
            </a:extLst>
          </p:cNvPr>
          <p:cNvSpPr/>
          <p:nvPr/>
        </p:nvSpPr>
        <p:spPr>
          <a:xfrm>
            <a:off x="3036244" y="1580383"/>
            <a:ext cx="1533379"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SUPERINTENDENCIAS</a:t>
            </a:r>
          </a:p>
        </p:txBody>
      </p:sp>
      <p:sp>
        <p:nvSpPr>
          <p:cNvPr id="11" name="Rectángulo: esquinas redondeadas 18">
            <a:extLst>
              <a:ext uri="{FF2B5EF4-FFF2-40B4-BE49-F238E27FC236}">
                <a16:creationId xmlns:a16="http://schemas.microsoft.com/office/drawing/2014/main" id="{6D585534-09A8-4304-AE81-0DDF8DA153DD}"/>
              </a:ext>
            </a:extLst>
          </p:cNvPr>
          <p:cNvSpPr/>
          <p:nvPr/>
        </p:nvSpPr>
        <p:spPr>
          <a:xfrm>
            <a:off x="4665749" y="1580382"/>
            <a:ext cx="1533379"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INSTITUTOS / AGENCIAS / ENTIDADES</a:t>
            </a:r>
          </a:p>
        </p:txBody>
      </p:sp>
      <p:sp>
        <p:nvSpPr>
          <p:cNvPr id="12" name="Rectángulo 11">
            <a:extLst>
              <a:ext uri="{FF2B5EF4-FFF2-40B4-BE49-F238E27FC236}">
                <a16:creationId xmlns:a16="http://schemas.microsoft.com/office/drawing/2014/main" id="{F1858831-F809-49E3-A6CA-73F035FA7B06}"/>
              </a:ext>
            </a:extLst>
          </p:cNvPr>
          <p:cNvSpPr/>
          <p:nvPr/>
        </p:nvSpPr>
        <p:spPr>
          <a:xfrm>
            <a:off x="1969447" y="1228688"/>
            <a:ext cx="4431323" cy="872197"/>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AUTORIDADES LEGALES: SISTEMAS LEGALES</a:t>
            </a:r>
          </a:p>
        </p:txBody>
      </p:sp>
      <p:sp>
        <p:nvSpPr>
          <p:cNvPr id="13" name="Rectángulo 12">
            <a:extLst>
              <a:ext uri="{FF2B5EF4-FFF2-40B4-BE49-F238E27FC236}">
                <a16:creationId xmlns:a16="http://schemas.microsoft.com/office/drawing/2014/main" id="{801BFAEF-842F-4541-A0EE-4F6F3382FEF4}"/>
              </a:ext>
            </a:extLst>
          </p:cNvPr>
          <p:cNvSpPr/>
          <p:nvPr/>
        </p:nvSpPr>
        <p:spPr>
          <a:xfrm>
            <a:off x="6600056" y="1228688"/>
            <a:ext cx="3303569" cy="872197"/>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AUTORIDADES TÉCNICAS / EVALUACIÓN</a:t>
            </a:r>
          </a:p>
        </p:txBody>
      </p:sp>
      <p:sp>
        <p:nvSpPr>
          <p:cNvPr id="14" name="Rectángulo: esquinas redondeadas 20">
            <a:extLst>
              <a:ext uri="{FF2B5EF4-FFF2-40B4-BE49-F238E27FC236}">
                <a16:creationId xmlns:a16="http://schemas.microsoft.com/office/drawing/2014/main" id="{034B78B0-BC7A-4BB0-A255-D4985E62D532}"/>
              </a:ext>
            </a:extLst>
          </p:cNvPr>
          <p:cNvSpPr/>
          <p:nvPr/>
        </p:nvSpPr>
        <p:spPr>
          <a:xfrm>
            <a:off x="6886106" y="1563969"/>
            <a:ext cx="1291882"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EMISIÓN NORMATIVAS TÉCNICAS</a:t>
            </a:r>
          </a:p>
        </p:txBody>
      </p:sp>
      <p:sp>
        <p:nvSpPr>
          <p:cNvPr id="15" name="Rectángulo: esquinas redondeadas 21">
            <a:extLst>
              <a:ext uri="{FF2B5EF4-FFF2-40B4-BE49-F238E27FC236}">
                <a16:creationId xmlns:a16="http://schemas.microsoft.com/office/drawing/2014/main" id="{DA65F12E-43BC-442C-8A24-760E5CF576CD}"/>
              </a:ext>
            </a:extLst>
          </p:cNvPr>
          <p:cNvSpPr/>
          <p:nvPr/>
        </p:nvSpPr>
        <p:spPr>
          <a:xfrm>
            <a:off x="8260053" y="1566314"/>
            <a:ext cx="1291881"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CERTIFICACIONES / ACREDITACIONES / INSPECCIONES</a:t>
            </a:r>
          </a:p>
        </p:txBody>
      </p:sp>
      <p:sp>
        <p:nvSpPr>
          <p:cNvPr id="16" name="Rectángulo 15">
            <a:extLst>
              <a:ext uri="{FF2B5EF4-FFF2-40B4-BE49-F238E27FC236}">
                <a16:creationId xmlns:a16="http://schemas.microsoft.com/office/drawing/2014/main" id="{C0FC1E8A-C0B0-4B60-931C-8ED227DCAF00}"/>
              </a:ext>
            </a:extLst>
          </p:cNvPr>
          <p:cNvSpPr/>
          <p:nvPr/>
        </p:nvSpPr>
        <p:spPr>
          <a:xfrm>
            <a:off x="1759786" y="2785694"/>
            <a:ext cx="1617786" cy="2556668"/>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RECURSOS</a:t>
            </a:r>
          </a:p>
        </p:txBody>
      </p:sp>
      <p:sp>
        <p:nvSpPr>
          <p:cNvPr id="17" name="Rectángulo: esquinas redondeadas 24">
            <a:extLst>
              <a:ext uri="{FF2B5EF4-FFF2-40B4-BE49-F238E27FC236}">
                <a16:creationId xmlns:a16="http://schemas.microsoft.com/office/drawing/2014/main" id="{ACE5CB9E-89A6-410C-AB8E-A84D4631DA9D}"/>
              </a:ext>
            </a:extLst>
          </p:cNvPr>
          <p:cNvSpPr/>
          <p:nvPr/>
        </p:nvSpPr>
        <p:spPr>
          <a:xfrm>
            <a:off x="9160535" y="6064573"/>
            <a:ext cx="1195757"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COMUNIDAD / ENTORNO</a:t>
            </a:r>
          </a:p>
        </p:txBody>
      </p:sp>
      <p:sp>
        <p:nvSpPr>
          <p:cNvPr id="18" name="Rectángulo: esquinas redondeadas 25">
            <a:extLst>
              <a:ext uri="{FF2B5EF4-FFF2-40B4-BE49-F238E27FC236}">
                <a16:creationId xmlns:a16="http://schemas.microsoft.com/office/drawing/2014/main" id="{3E8C4714-FE89-451A-A008-E1609711865A}"/>
              </a:ext>
            </a:extLst>
          </p:cNvPr>
          <p:cNvSpPr/>
          <p:nvPr/>
        </p:nvSpPr>
        <p:spPr>
          <a:xfrm>
            <a:off x="1983507" y="4219249"/>
            <a:ext cx="1195757"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PROVEEDORES</a:t>
            </a:r>
          </a:p>
        </p:txBody>
      </p:sp>
      <p:sp>
        <p:nvSpPr>
          <p:cNvPr id="19" name="Rectángulo: esquinas redondeadas 31">
            <a:extLst>
              <a:ext uri="{FF2B5EF4-FFF2-40B4-BE49-F238E27FC236}">
                <a16:creationId xmlns:a16="http://schemas.microsoft.com/office/drawing/2014/main" id="{22083486-33A6-4171-B834-35665090AF75}"/>
              </a:ext>
            </a:extLst>
          </p:cNvPr>
          <p:cNvSpPr/>
          <p:nvPr/>
        </p:nvSpPr>
        <p:spPr>
          <a:xfrm>
            <a:off x="1983507" y="3074782"/>
            <a:ext cx="1195757"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ACCIONISTAS</a:t>
            </a:r>
          </a:p>
        </p:txBody>
      </p:sp>
      <p:grpSp>
        <p:nvGrpSpPr>
          <p:cNvPr id="20" name="Grupo 19">
            <a:extLst>
              <a:ext uri="{FF2B5EF4-FFF2-40B4-BE49-F238E27FC236}">
                <a16:creationId xmlns:a16="http://schemas.microsoft.com/office/drawing/2014/main" id="{CF96F2CF-3DDE-4FA0-A605-415C9929F01C}"/>
              </a:ext>
            </a:extLst>
          </p:cNvPr>
          <p:cNvGrpSpPr/>
          <p:nvPr/>
        </p:nvGrpSpPr>
        <p:grpSpPr>
          <a:xfrm>
            <a:off x="3601293" y="2451217"/>
            <a:ext cx="4658760" cy="3037503"/>
            <a:chOff x="2757949" y="2737325"/>
            <a:chExt cx="3774248" cy="2144161"/>
          </a:xfrm>
        </p:grpSpPr>
        <p:sp>
          <p:nvSpPr>
            <p:cNvPr id="21" name="Rectángulo 20">
              <a:extLst>
                <a:ext uri="{FF2B5EF4-FFF2-40B4-BE49-F238E27FC236}">
                  <a16:creationId xmlns:a16="http://schemas.microsoft.com/office/drawing/2014/main" id="{363D3C7B-A092-4D18-81B1-4B1E464239BF}"/>
                </a:ext>
              </a:extLst>
            </p:cNvPr>
            <p:cNvSpPr/>
            <p:nvPr/>
          </p:nvSpPr>
          <p:spPr>
            <a:xfrm>
              <a:off x="2757949" y="2737325"/>
              <a:ext cx="3774248" cy="2144161"/>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LÍNEAS DE NEGOCIO: OBJETO SOCIAL DE LA ORGANIZACIÓN (PRODUCTO / SERVICIO)</a:t>
              </a:r>
            </a:p>
          </p:txBody>
        </p:sp>
        <p:sp>
          <p:nvSpPr>
            <p:cNvPr id="22" name="Rectángulo: esquinas redondeadas 27">
              <a:extLst>
                <a:ext uri="{FF2B5EF4-FFF2-40B4-BE49-F238E27FC236}">
                  <a16:creationId xmlns:a16="http://schemas.microsoft.com/office/drawing/2014/main" id="{30F39B25-A033-4339-814A-C7BC65338CCB}"/>
                </a:ext>
              </a:extLst>
            </p:cNvPr>
            <p:cNvSpPr/>
            <p:nvPr/>
          </p:nvSpPr>
          <p:spPr>
            <a:xfrm>
              <a:off x="3052888" y="3533033"/>
              <a:ext cx="1290691" cy="201265"/>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MANO DE OBRA</a:t>
              </a:r>
            </a:p>
          </p:txBody>
        </p:sp>
        <p:sp>
          <p:nvSpPr>
            <p:cNvPr id="23" name="Rectángulo: esquinas redondeadas 28">
              <a:extLst>
                <a:ext uri="{FF2B5EF4-FFF2-40B4-BE49-F238E27FC236}">
                  <a16:creationId xmlns:a16="http://schemas.microsoft.com/office/drawing/2014/main" id="{053FB56E-0060-4041-8FBE-42E43AE70F9D}"/>
                </a:ext>
              </a:extLst>
            </p:cNvPr>
            <p:cNvSpPr/>
            <p:nvPr/>
          </p:nvSpPr>
          <p:spPr>
            <a:xfrm>
              <a:off x="3055678" y="3983828"/>
              <a:ext cx="1287902" cy="201266"/>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MAQUINARIA Y EQUIPO</a:t>
              </a:r>
            </a:p>
          </p:txBody>
        </p:sp>
        <p:sp>
          <p:nvSpPr>
            <p:cNvPr id="24" name="Rectángulo: esquinas redondeadas 29">
              <a:extLst>
                <a:ext uri="{FF2B5EF4-FFF2-40B4-BE49-F238E27FC236}">
                  <a16:creationId xmlns:a16="http://schemas.microsoft.com/office/drawing/2014/main" id="{05474666-483A-4573-9B0C-B54B29220C1D}"/>
                </a:ext>
              </a:extLst>
            </p:cNvPr>
            <p:cNvSpPr/>
            <p:nvPr/>
          </p:nvSpPr>
          <p:spPr>
            <a:xfrm>
              <a:off x="3044653" y="4212847"/>
              <a:ext cx="1287902" cy="201265"/>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MATERIALES</a:t>
              </a:r>
            </a:p>
          </p:txBody>
        </p:sp>
        <p:sp>
          <p:nvSpPr>
            <p:cNvPr id="25" name="Rectángulo: esquinas redondeadas 30">
              <a:extLst>
                <a:ext uri="{FF2B5EF4-FFF2-40B4-BE49-F238E27FC236}">
                  <a16:creationId xmlns:a16="http://schemas.microsoft.com/office/drawing/2014/main" id="{B596B0AC-F3AF-4B48-911E-32F020C19CB3}"/>
                </a:ext>
              </a:extLst>
            </p:cNvPr>
            <p:cNvSpPr/>
            <p:nvPr/>
          </p:nvSpPr>
          <p:spPr>
            <a:xfrm>
              <a:off x="4881669" y="3738328"/>
              <a:ext cx="1116038" cy="280037"/>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METODOLOGÍAS (CADENA VALOR)</a:t>
              </a:r>
            </a:p>
          </p:txBody>
        </p:sp>
        <p:sp>
          <p:nvSpPr>
            <p:cNvPr id="26" name="Rectángulo: esquinas redondeadas 32">
              <a:extLst>
                <a:ext uri="{FF2B5EF4-FFF2-40B4-BE49-F238E27FC236}">
                  <a16:creationId xmlns:a16="http://schemas.microsoft.com/office/drawing/2014/main" id="{9189BC00-B266-406C-8555-AAE4464AEDE1}"/>
                </a:ext>
              </a:extLst>
            </p:cNvPr>
            <p:cNvSpPr/>
            <p:nvPr/>
          </p:nvSpPr>
          <p:spPr>
            <a:xfrm>
              <a:off x="4881670" y="4059964"/>
              <a:ext cx="1116037" cy="280037"/>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MEDICIÓN Y SEGUIMIENTO</a:t>
              </a:r>
            </a:p>
          </p:txBody>
        </p:sp>
        <p:sp>
          <p:nvSpPr>
            <p:cNvPr id="27" name="Rectángulo: esquinas redondeadas 33">
              <a:extLst>
                <a:ext uri="{FF2B5EF4-FFF2-40B4-BE49-F238E27FC236}">
                  <a16:creationId xmlns:a16="http://schemas.microsoft.com/office/drawing/2014/main" id="{6342B98B-27B4-4BA8-8889-AE322BFFA8A4}"/>
                </a:ext>
              </a:extLst>
            </p:cNvPr>
            <p:cNvSpPr/>
            <p:nvPr/>
          </p:nvSpPr>
          <p:spPr>
            <a:xfrm>
              <a:off x="3044653" y="3766763"/>
              <a:ext cx="1298926" cy="201265"/>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INFRAESTRUCTURA</a:t>
              </a:r>
            </a:p>
          </p:txBody>
        </p:sp>
      </p:grpSp>
      <p:grpSp>
        <p:nvGrpSpPr>
          <p:cNvPr id="28" name="Grupo 27">
            <a:extLst>
              <a:ext uri="{FF2B5EF4-FFF2-40B4-BE49-F238E27FC236}">
                <a16:creationId xmlns:a16="http://schemas.microsoft.com/office/drawing/2014/main" id="{F54D811C-D4D1-4FC2-A251-C939DC050450}"/>
              </a:ext>
            </a:extLst>
          </p:cNvPr>
          <p:cNvGrpSpPr/>
          <p:nvPr/>
        </p:nvGrpSpPr>
        <p:grpSpPr>
          <a:xfrm>
            <a:off x="8636172" y="2785694"/>
            <a:ext cx="1617786" cy="2144161"/>
            <a:chOff x="7230796" y="2723258"/>
            <a:chExt cx="1617786" cy="2144161"/>
          </a:xfrm>
        </p:grpSpPr>
        <p:sp>
          <p:nvSpPr>
            <p:cNvPr id="29" name="Rectángulo 28">
              <a:extLst>
                <a:ext uri="{FF2B5EF4-FFF2-40B4-BE49-F238E27FC236}">
                  <a16:creationId xmlns:a16="http://schemas.microsoft.com/office/drawing/2014/main" id="{5777EB04-6BEE-456B-AF18-7951CC22AC47}"/>
                </a:ext>
              </a:extLst>
            </p:cNvPr>
            <p:cNvSpPr/>
            <p:nvPr/>
          </p:nvSpPr>
          <p:spPr>
            <a:xfrm>
              <a:off x="7230796" y="2723258"/>
              <a:ext cx="1617786" cy="2144161"/>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USUARIOS</a:t>
              </a:r>
            </a:p>
          </p:txBody>
        </p:sp>
        <p:sp>
          <p:nvSpPr>
            <p:cNvPr id="30" name="Rectángulo: esquinas redondeadas 35">
              <a:extLst>
                <a:ext uri="{FF2B5EF4-FFF2-40B4-BE49-F238E27FC236}">
                  <a16:creationId xmlns:a16="http://schemas.microsoft.com/office/drawing/2014/main" id="{09A977DD-D7BE-4569-B7B1-1BA2F4951A35}"/>
                </a:ext>
              </a:extLst>
            </p:cNvPr>
            <p:cNvSpPr/>
            <p:nvPr/>
          </p:nvSpPr>
          <p:spPr>
            <a:xfrm>
              <a:off x="7357402" y="4231134"/>
              <a:ext cx="1378635"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CONSUMIDOR FINAL</a:t>
              </a:r>
            </a:p>
          </p:txBody>
        </p:sp>
        <p:sp>
          <p:nvSpPr>
            <p:cNvPr id="31" name="Rectángulo: esquinas redondeadas 36">
              <a:extLst>
                <a:ext uri="{FF2B5EF4-FFF2-40B4-BE49-F238E27FC236}">
                  <a16:creationId xmlns:a16="http://schemas.microsoft.com/office/drawing/2014/main" id="{8FEB4DD5-0A54-4148-BA92-96A612F4CD2F}"/>
                </a:ext>
              </a:extLst>
            </p:cNvPr>
            <p:cNvSpPr/>
            <p:nvPr/>
          </p:nvSpPr>
          <p:spPr>
            <a:xfrm>
              <a:off x="7357402" y="3651736"/>
              <a:ext cx="1378635"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INTERMEDIARIOS</a:t>
              </a:r>
            </a:p>
          </p:txBody>
        </p:sp>
        <p:sp>
          <p:nvSpPr>
            <p:cNvPr id="32" name="Rectángulo: esquinas redondeadas 37">
              <a:extLst>
                <a:ext uri="{FF2B5EF4-FFF2-40B4-BE49-F238E27FC236}">
                  <a16:creationId xmlns:a16="http://schemas.microsoft.com/office/drawing/2014/main" id="{7FE6C349-691E-47FE-A722-04E57BAD8F15}"/>
                </a:ext>
              </a:extLst>
            </p:cNvPr>
            <p:cNvSpPr/>
            <p:nvPr/>
          </p:nvSpPr>
          <p:spPr>
            <a:xfrm>
              <a:off x="7357402" y="3055910"/>
              <a:ext cx="1378635"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COMERCIALIZADORES</a:t>
              </a:r>
            </a:p>
          </p:txBody>
        </p:sp>
      </p:grpSp>
      <p:sp>
        <p:nvSpPr>
          <p:cNvPr id="33" name="Rectángulo 32">
            <a:extLst>
              <a:ext uri="{FF2B5EF4-FFF2-40B4-BE49-F238E27FC236}">
                <a16:creationId xmlns:a16="http://schemas.microsoft.com/office/drawing/2014/main" id="{BA48B42D-3951-48C0-A334-E53969414999}"/>
              </a:ext>
            </a:extLst>
          </p:cNvPr>
          <p:cNvSpPr/>
          <p:nvPr/>
        </p:nvSpPr>
        <p:spPr>
          <a:xfrm>
            <a:off x="2181630" y="5710942"/>
            <a:ext cx="3303569" cy="872197"/>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COMPETIDORES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Por línea de negocio</a:t>
            </a:r>
          </a:p>
        </p:txBody>
      </p:sp>
      <p:sp>
        <p:nvSpPr>
          <p:cNvPr id="34" name="Rectángulo 33">
            <a:extLst>
              <a:ext uri="{FF2B5EF4-FFF2-40B4-BE49-F238E27FC236}">
                <a16:creationId xmlns:a16="http://schemas.microsoft.com/office/drawing/2014/main" id="{FB0105E5-E064-47BA-9308-ACC411809963}"/>
              </a:ext>
            </a:extLst>
          </p:cNvPr>
          <p:cNvSpPr/>
          <p:nvPr/>
        </p:nvSpPr>
        <p:spPr>
          <a:xfrm>
            <a:off x="6434575" y="5714242"/>
            <a:ext cx="4031719" cy="872197"/>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OTROS ENTES RELACIONADOS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5" name="Rectángulo: esquinas redondeadas 42">
            <a:extLst>
              <a:ext uri="{FF2B5EF4-FFF2-40B4-BE49-F238E27FC236}">
                <a16:creationId xmlns:a16="http://schemas.microsoft.com/office/drawing/2014/main" id="{50032BCB-8680-4FDF-8563-628DC666699D}"/>
              </a:ext>
            </a:extLst>
          </p:cNvPr>
          <p:cNvSpPr/>
          <p:nvPr/>
        </p:nvSpPr>
        <p:spPr>
          <a:xfrm>
            <a:off x="1983507" y="3633987"/>
            <a:ext cx="1195757"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ENTIDADES FINANCIAMIENTO</a:t>
            </a:r>
          </a:p>
        </p:txBody>
      </p:sp>
      <p:sp>
        <p:nvSpPr>
          <p:cNvPr id="36" name="Rectángulo: esquinas redondeadas 43">
            <a:extLst>
              <a:ext uri="{FF2B5EF4-FFF2-40B4-BE49-F238E27FC236}">
                <a16:creationId xmlns:a16="http://schemas.microsoft.com/office/drawing/2014/main" id="{1F92470E-F0A7-4D30-96BE-0E4DCD7B15B5}"/>
              </a:ext>
            </a:extLst>
          </p:cNvPr>
          <p:cNvSpPr/>
          <p:nvPr/>
        </p:nvSpPr>
        <p:spPr>
          <a:xfrm>
            <a:off x="6583191" y="6064574"/>
            <a:ext cx="1195757"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FILIALES</a:t>
            </a:r>
          </a:p>
        </p:txBody>
      </p:sp>
      <p:sp>
        <p:nvSpPr>
          <p:cNvPr id="37" name="Rectángulo: esquinas redondeadas 44">
            <a:extLst>
              <a:ext uri="{FF2B5EF4-FFF2-40B4-BE49-F238E27FC236}">
                <a16:creationId xmlns:a16="http://schemas.microsoft.com/office/drawing/2014/main" id="{83047BA5-2026-40A9-836D-D110DC52F628}"/>
              </a:ext>
            </a:extLst>
          </p:cNvPr>
          <p:cNvSpPr/>
          <p:nvPr/>
        </p:nvSpPr>
        <p:spPr>
          <a:xfrm>
            <a:off x="7856097" y="6056431"/>
            <a:ext cx="1195757"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ALIADOS / AGREMIACIONES</a:t>
            </a:r>
          </a:p>
        </p:txBody>
      </p:sp>
      <p:sp>
        <p:nvSpPr>
          <p:cNvPr id="38" name="Rectángulo 37">
            <a:extLst>
              <a:ext uri="{FF2B5EF4-FFF2-40B4-BE49-F238E27FC236}">
                <a16:creationId xmlns:a16="http://schemas.microsoft.com/office/drawing/2014/main" id="{6EC0DF6B-7130-43B3-A95E-F2205B48AC14}"/>
              </a:ext>
            </a:extLst>
          </p:cNvPr>
          <p:cNvSpPr/>
          <p:nvPr/>
        </p:nvSpPr>
        <p:spPr>
          <a:xfrm>
            <a:off x="6063145" y="3358705"/>
            <a:ext cx="1755058" cy="1571150"/>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CADENA DE VALOR</a:t>
            </a:r>
          </a:p>
        </p:txBody>
      </p:sp>
      <p:sp>
        <p:nvSpPr>
          <p:cNvPr id="39" name="Rectángulo 38">
            <a:extLst>
              <a:ext uri="{FF2B5EF4-FFF2-40B4-BE49-F238E27FC236}">
                <a16:creationId xmlns:a16="http://schemas.microsoft.com/office/drawing/2014/main" id="{EA93CC3E-3FDF-4EA8-814D-DCCB66434E5E}"/>
              </a:ext>
            </a:extLst>
          </p:cNvPr>
          <p:cNvSpPr/>
          <p:nvPr/>
        </p:nvSpPr>
        <p:spPr>
          <a:xfrm>
            <a:off x="3839219" y="3237647"/>
            <a:ext cx="1897404" cy="1692208"/>
          </a:xfrm>
          <a:prstGeom prst="rect">
            <a:avLst/>
          </a:prstGeom>
          <a:noFill/>
          <a:ln w="12700" cap="flat" cmpd="sng" algn="ctr">
            <a:solidFill>
              <a:srgbClr val="A5A5A5"/>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500" b="0" i="0" u="none" strike="noStrike" kern="0" cap="none" spc="0" normalizeH="0" baseline="0" noProof="0" dirty="0" smtClean="0">
                <a:ln>
                  <a:noFill/>
                </a:ln>
                <a:solidFill>
                  <a:prstClr val="black"/>
                </a:solidFill>
                <a:effectLst/>
                <a:uLnTx/>
                <a:uFillTx/>
                <a:latin typeface="Calibri" panose="020F0502020204030204"/>
                <a:ea typeface="+mn-ea"/>
                <a:cs typeface="+mn-cs"/>
              </a:rPr>
              <a:t>RECURSOS INTERNOS</a:t>
            </a:r>
          </a:p>
        </p:txBody>
      </p:sp>
      <p:sp>
        <p:nvSpPr>
          <p:cNvPr id="40" name="Flecha: a la derecha 7">
            <a:extLst>
              <a:ext uri="{FF2B5EF4-FFF2-40B4-BE49-F238E27FC236}">
                <a16:creationId xmlns:a16="http://schemas.microsoft.com/office/drawing/2014/main" id="{746F867C-D9A6-4619-A5DB-FB3509786589}"/>
              </a:ext>
            </a:extLst>
          </p:cNvPr>
          <p:cNvSpPr/>
          <p:nvPr/>
        </p:nvSpPr>
        <p:spPr>
          <a:xfrm>
            <a:off x="5736622" y="3909559"/>
            <a:ext cx="326523" cy="285120"/>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1" name="Rectángulo: esquinas redondeadas 51">
            <a:extLst>
              <a:ext uri="{FF2B5EF4-FFF2-40B4-BE49-F238E27FC236}">
                <a16:creationId xmlns:a16="http://schemas.microsoft.com/office/drawing/2014/main" id="{F270C22A-66C4-4994-A692-68D864C8441F}"/>
              </a:ext>
            </a:extLst>
          </p:cNvPr>
          <p:cNvSpPr/>
          <p:nvPr/>
        </p:nvSpPr>
        <p:spPr>
          <a:xfrm>
            <a:off x="1973492" y="4788099"/>
            <a:ext cx="1195757" cy="492369"/>
          </a:xfrm>
          <a:prstGeom prst="roundRect">
            <a:avLst/>
          </a:prstGeom>
          <a:solidFill>
            <a:srgbClr val="4472C4"/>
          </a:solid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1000" b="0" i="0" u="none" strike="noStrike" kern="0" cap="none" spc="0" normalizeH="0" baseline="0" noProof="0" dirty="0" smtClean="0">
                <a:ln>
                  <a:noFill/>
                </a:ln>
                <a:solidFill>
                  <a:prstClr val="white"/>
                </a:solidFill>
                <a:effectLst/>
                <a:uLnTx/>
                <a:uFillTx/>
                <a:latin typeface="Calibri" panose="020F0502020204030204"/>
                <a:ea typeface="+mn-ea"/>
                <a:cs typeface="+mn-cs"/>
              </a:rPr>
              <a:t>TECNOLOGÍA</a:t>
            </a:r>
          </a:p>
        </p:txBody>
      </p:sp>
    </p:spTree>
    <p:extLst>
      <p:ext uri="{BB962C8B-B14F-4D97-AF65-F5344CB8AC3E}">
        <p14:creationId xmlns:p14="http://schemas.microsoft.com/office/powerpoint/2010/main" val="129692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p:nvPr/>
        </p:nvSpPr>
        <p:spPr>
          <a:xfrm>
            <a:off x="991652" y="1772816"/>
            <a:ext cx="10627663" cy="4388637"/>
          </a:xfrm>
          <a:prstGeom prst="rect">
            <a:avLst/>
          </a:prstGeom>
        </p:spPr>
        <p:txBody>
          <a:bodyPr wrap="square" anchor="ctr">
            <a:spAutoFit/>
          </a:bodyPr>
          <a:lstStyle/>
          <a:p>
            <a:pPr algn="just"/>
            <a:r>
              <a:rPr lang="es-CO" altLang="ko-KR" sz="1994" b="1" dirty="0">
                <a:latin typeface="Arial" panose="020B0604020202020204" pitchFamily="34" charset="0"/>
                <a:ea typeface="Times New Roman" panose="02020603050405020304" pitchFamily="18" charset="0"/>
                <a:cs typeface="Arial" pitchFamily="34" charset="0"/>
              </a:rPr>
              <a:t>PRINCIPALES CLIENTES</a:t>
            </a: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CO" sz="1994" dirty="0" smtClean="0">
                <a:latin typeface="Arial" panose="020B0604020202020204" pitchFamily="34" charset="0"/>
                <a:ea typeface="Times New Roman" panose="02020603050405020304" pitchFamily="18" charset="0"/>
                <a:cs typeface="Arial" pitchFamily="34" charset="0"/>
              </a:rPr>
              <a:t>Sector al que pertenecen los clientes</a:t>
            </a:r>
          </a:p>
          <a:p>
            <a:pPr algn="just"/>
            <a:r>
              <a:rPr lang="es-ES" sz="1994" dirty="0" smtClean="0">
                <a:latin typeface="Arial" panose="020B0604020202020204" pitchFamily="34" charset="0"/>
                <a:ea typeface="Times New Roman" panose="02020603050405020304" pitchFamily="18" charset="0"/>
                <a:cs typeface="Arial" pitchFamily="34" charset="0"/>
              </a:rPr>
              <a:t>Tipo de clientes (personas naturales / jurídicas)</a:t>
            </a:r>
          </a:p>
          <a:p>
            <a:pPr algn="just"/>
            <a:r>
              <a:rPr lang="es-ES" sz="1994" dirty="0" smtClean="0">
                <a:latin typeface="Arial" panose="020B0604020202020204" pitchFamily="34" charset="0"/>
                <a:ea typeface="Times New Roman" panose="02020603050405020304" pitchFamily="18" charset="0"/>
                <a:cs typeface="Arial" pitchFamily="34" charset="0"/>
              </a:rPr>
              <a:t>Otros usuarios de los productos / servicios; intermediarios</a:t>
            </a:r>
          </a:p>
          <a:p>
            <a:pPr algn="just"/>
            <a:r>
              <a:rPr lang="es-ES" sz="1994" dirty="0" smtClean="0">
                <a:latin typeface="Arial" panose="020B0604020202020204" pitchFamily="34" charset="0"/>
                <a:ea typeface="Times New Roman" panose="02020603050405020304" pitchFamily="18" charset="0"/>
                <a:cs typeface="Arial" pitchFamily="34" charset="0"/>
              </a:rPr>
              <a:t>Información básica de las características sociodemográficas de los clientes</a:t>
            </a:r>
            <a:endParaRPr lang="es-CO" sz="1994" dirty="0">
              <a:latin typeface="Arial" panose="020B0604020202020204" pitchFamily="34" charset="0"/>
              <a:ea typeface="Times New Roman" panose="02020603050405020304" pitchFamily="18" charset="0"/>
              <a:cs typeface="Arial" pitchFamily="34" charset="0"/>
            </a:endParaRP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CO" altLang="ko-KR" sz="1994" b="1" dirty="0">
                <a:latin typeface="Arial" panose="020B0604020202020204" pitchFamily="34" charset="0"/>
                <a:ea typeface="Times New Roman" panose="02020603050405020304" pitchFamily="18" charset="0"/>
                <a:cs typeface="Arial" pitchFamily="34" charset="0"/>
              </a:rPr>
              <a:t>PRINCIPALES COMPETIDORES</a:t>
            </a: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La dirección de la empresa es normalmente quien reconoce cuales son sus competidores más cercanos y por tanto quienes son aquellos a los que debe prestárseles principal atención. Partiendo de los competidores identificados por la dirección de la empresa se puede ampliar la investigación para determinar aquellos que también puedan competir con la empresa y efectuar su caracterización.</a:t>
            </a:r>
            <a:endParaRPr lang="es-CO" altLang="ko-KR" sz="1994" dirty="0">
              <a:latin typeface="Arial" panose="020B0604020202020204" pitchFamily="34" charset="0"/>
              <a:ea typeface="Times New Roman" panose="02020603050405020304" pitchFamily="18" charset="0"/>
              <a:cs typeface="Arial" pitchFamily="34" charset="0"/>
            </a:endParaRPr>
          </a:p>
        </p:txBody>
      </p:sp>
      <p:sp>
        <p:nvSpPr>
          <p:cNvPr id="6"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8"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SITUACIÓN DEL MERCADO</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51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26717" y="6181960"/>
            <a:ext cx="1993019" cy="400110"/>
          </a:xfrm>
          <a:prstGeom prst="rect">
            <a:avLst/>
          </a:prstGeom>
          <a:noFill/>
        </p:spPr>
        <p:txBody>
          <a:bodyPr wrap="square" rtlCol="0">
            <a:spAutoFit/>
          </a:bodyPr>
          <a:lstStyle/>
          <a:p>
            <a:r>
              <a:rPr lang="es-ES_tradnl" sz="2000" dirty="0">
                <a:solidFill>
                  <a:schemeClr val="bg1">
                    <a:lumMod val="50000"/>
                  </a:schemeClr>
                </a:solidFill>
                <a:latin typeface="HelveticaNeueLT Std Lt Cn" panose="020B0406020202030204" pitchFamily="34" charset="0"/>
              </a:rPr>
              <a:t>www.atcalsas.com</a:t>
            </a:r>
            <a:endParaRPr lang="es-CO" sz="2000" dirty="0">
              <a:solidFill>
                <a:schemeClr val="bg1">
                  <a:lumMod val="50000"/>
                </a:schemeClr>
              </a:solidFill>
              <a:latin typeface="HelveticaNeueLT Std Lt Cn" panose="020B0406020202030204" pitchFamily="34" charset="0"/>
            </a:endParaRPr>
          </a:p>
        </p:txBody>
      </p:sp>
      <p:sp>
        <p:nvSpPr>
          <p:cNvPr id="9" name="8 CuadroTexto"/>
          <p:cNvSpPr txBox="1"/>
          <p:nvPr/>
        </p:nvSpPr>
        <p:spPr>
          <a:xfrm>
            <a:off x="2315580" y="3183705"/>
            <a:ext cx="7704856" cy="523220"/>
          </a:xfrm>
          <a:prstGeom prst="rect">
            <a:avLst/>
          </a:prstGeom>
          <a:noFill/>
        </p:spPr>
        <p:txBody>
          <a:bodyPr wrap="square" rtlCol="0">
            <a:spAutoFit/>
          </a:bodyPr>
          <a:lstStyle/>
          <a:p>
            <a:pPr algn="ctr"/>
            <a:r>
              <a:rPr lang="es-CO" sz="2800" dirty="0">
                <a:solidFill>
                  <a:schemeClr val="bg1"/>
                </a:solidFill>
                <a:latin typeface="Times New Roman" panose="02020603050405020304" pitchFamily="18" charset="0"/>
                <a:cs typeface="Times New Roman" panose="02020603050405020304" pitchFamily="18" charset="0"/>
              </a:rPr>
              <a:t>METODOLOGÍA DELPHI</a:t>
            </a:r>
            <a:endParaRPr lang="es-ES" sz="2800" dirty="0">
              <a:solidFill>
                <a:schemeClr val="bg1"/>
              </a:solidFill>
              <a:latin typeface="Times New Roman" panose="02020603050405020304" pitchFamily="18" charset="0"/>
              <a:cs typeface="Times New Roman" panose="02020603050405020304" pitchFamily="18" charset="0"/>
            </a:endParaRPr>
          </a:p>
        </p:txBody>
      </p:sp>
      <p:sp>
        <p:nvSpPr>
          <p:cNvPr id="7" name="Rectangle 69"/>
          <p:cNvSpPr/>
          <p:nvPr/>
        </p:nvSpPr>
        <p:spPr>
          <a:xfrm>
            <a:off x="1703512" y="2618439"/>
            <a:ext cx="9937104" cy="153064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1919536" y="2762456"/>
            <a:ext cx="9505056" cy="124260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HelveticaNeueLT Std Med Ext" panose="020B0707030502030204" pitchFamily="34" charset="0"/>
            </a:endParaRPr>
          </a:p>
        </p:txBody>
      </p:sp>
      <p:sp>
        <p:nvSpPr>
          <p:cNvPr id="13" name="12 CuadroTexto"/>
          <p:cNvSpPr txBox="1"/>
          <p:nvPr/>
        </p:nvSpPr>
        <p:spPr>
          <a:xfrm>
            <a:off x="2819636" y="2860362"/>
            <a:ext cx="7704856" cy="1077218"/>
          </a:xfrm>
          <a:prstGeom prst="rect">
            <a:avLst/>
          </a:prstGeom>
          <a:noFill/>
        </p:spPr>
        <p:txBody>
          <a:bodyPr wrap="square" rtlCol="0">
            <a:spAutoFit/>
          </a:bodyPr>
          <a:lstStyle/>
          <a:p>
            <a:pPr algn="ctr"/>
            <a:r>
              <a:rPr lang="es-CO" sz="3200" dirty="0" smtClean="0">
                <a:solidFill>
                  <a:schemeClr val="bg1"/>
                </a:solidFill>
                <a:latin typeface="HelveticaNeueLT Std Med Ext" panose="020B0707030502030204" pitchFamily="34" charset="0"/>
              </a:rPr>
              <a:t>ANÁLISIS PRELIMINAR DEL CONTEXTO</a:t>
            </a:r>
            <a:endParaRPr lang="es-CO" sz="3200" dirty="0">
              <a:solidFill>
                <a:schemeClr val="bg1"/>
              </a:solidFill>
              <a:latin typeface="HelveticaNeueLT Std Med Ext" panose="020B0707030502030204" pitchFamily="34" charset="0"/>
            </a:endParaRPr>
          </a:p>
        </p:txBody>
      </p:sp>
    </p:spTree>
    <p:extLst>
      <p:ext uri="{BB962C8B-B14F-4D97-AF65-F5344CB8AC3E}">
        <p14:creationId xmlns:p14="http://schemas.microsoft.com/office/powerpoint/2010/main" val="223717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p:nvPr/>
        </p:nvSpPr>
        <p:spPr>
          <a:xfrm>
            <a:off x="623392" y="1340768"/>
            <a:ext cx="10627663" cy="5309274"/>
          </a:xfrm>
          <a:prstGeom prst="rect">
            <a:avLst/>
          </a:prstGeom>
        </p:spPr>
        <p:txBody>
          <a:bodyPr wrap="square" anchor="ctr">
            <a:spAutoFit/>
          </a:bodyPr>
          <a:lstStyle/>
          <a:p>
            <a:pPr algn="just"/>
            <a:r>
              <a:rPr lang="es-CO" altLang="ko-KR" sz="1994" b="1" dirty="0">
                <a:latin typeface="Arial" panose="020B0604020202020204" pitchFamily="34" charset="0"/>
                <a:ea typeface="Times New Roman" panose="02020603050405020304" pitchFamily="18" charset="0"/>
                <a:cs typeface="Arial" pitchFamily="34" charset="0"/>
              </a:rPr>
              <a:t>CAMBIOS DEL MERCADO EN LOS ÚLTIMOS AÑOS</a:t>
            </a:r>
          </a:p>
          <a:p>
            <a:pPr algn="just"/>
            <a:endParaRPr lang="es-CO" altLang="ko-KR" sz="1994"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Los mercados son cambiantes y aquellos factores de cambio que más impactan a la empresa son los que la dirección reconoce, dentro de la entrevista inicial puede identificarse los aspectos críticos a monitorear sin que estos sean exclusivos.</a:t>
            </a:r>
          </a:p>
          <a:p>
            <a:pPr algn="just"/>
            <a:endParaRPr lang="es-CO" altLang="ko-KR" sz="1994" dirty="0">
              <a:latin typeface="Arial" panose="020B0604020202020204" pitchFamily="34" charset="0"/>
              <a:ea typeface="Times New Roman" panose="02020603050405020304" pitchFamily="18" charset="0"/>
              <a:cs typeface="Arial" pitchFamily="34" charset="0"/>
            </a:endParaRPr>
          </a:p>
          <a:p>
            <a:pPr algn="just"/>
            <a:r>
              <a:rPr lang="es-CO" altLang="ko-KR" sz="1994" b="1" dirty="0" smtClean="0">
                <a:latin typeface="Arial" panose="020B0604020202020204" pitchFamily="34" charset="0"/>
                <a:ea typeface="Times New Roman" panose="02020603050405020304" pitchFamily="18" charset="0"/>
                <a:cs typeface="Arial" pitchFamily="34" charset="0"/>
              </a:rPr>
              <a:t>PROVEEDORES</a:t>
            </a: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Es importante analizar la existencia de los proveedores del mercado (sistema de valor), que tan fácil es conseguirlos, negociar, re-emplazar; cómo es la relación con ellos.</a:t>
            </a:r>
          </a:p>
          <a:p>
            <a:pPr algn="just"/>
            <a:endParaRPr lang="es-ES" altLang="ko-KR" sz="1994" dirty="0">
              <a:latin typeface="Arial" panose="020B0604020202020204" pitchFamily="34" charset="0"/>
              <a:ea typeface="Times New Roman" panose="02020603050405020304" pitchFamily="18" charset="0"/>
              <a:cs typeface="Arial" pitchFamily="34" charset="0"/>
            </a:endParaRPr>
          </a:p>
          <a:p>
            <a:pPr algn="just"/>
            <a:r>
              <a:rPr lang="es-CO" altLang="ko-KR" sz="1994" b="1" dirty="0" smtClean="0">
                <a:latin typeface="Arial" panose="020B0604020202020204" pitchFamily="34" charset="0"/>
                <a:ea typeface="Times New Roman" panose="02020603050405020304" pitchFamily="18" charset="0"/>
                <a:cs typeface="Arial" pitchFamily="34" charset="0"/>
              </a:rPr>
              <a:t>AGREMIACIONES / ALIADOS</a:t>
            </a:r>
          </a:p>
          <a:p>
            <a:pPr algn="just"/>
            <a:endParaRPr lang="es-ES" altLang="ko-KR" sz="1994" b="1"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Las agremiaciones pueden apoyar las organizaciones, establecer lineamientos de trabajo, e influenciar el desarrollo de las operaciones, por tanto, se pertenezca o no a ellas es importante identificarlas y analizarlas. Así mismo, si se trabaja con aliados estos también tienen injerencia en la operación, debe identificarse como.</a:t>
            </a:r>
            <a:endParaRPr lang="es-CO" altLang="ko-KR" sz="1994" dirty="0">
              <a:latin typeface="Arial" panose="020B0604020202020204" pitchFamily="34" charset="0"/>
              <a:ea typeface="Times New Roman" panose="02020603050405020304" pitchFamily="18" charset="0"/>
              <a:cs typeface="Arial" pitchFamily="34" charset="0"/>
            </a:endParaRPr>
          </a:p>
        </p:txBody>
      </p:sp>
      <p:sp>
        <p:nvSpPr>
          <p:cNvPr id="6"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8"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SITUACIÓN DEL MERCADO</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66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p:nvPr/>
        </p:nvSpPr>
        <p:spPr>
          <a:xfrm>
            <a:off x="566743" y="1488682"/>
            <a:ext cx="10627663" cy="4142994"/>
          </a:xfrm>
          <a:prstGeom prst="rect">
            <a:avLst/>
          </a:prstGeom>
        </p:spPr>
        <p:txBody>
          <a:bodyPr wrap="square" anchor="ctr">
            <a:spAutoFit/>
          </a:bodyPr>
          <a:lstStyle/>
          <a:p>
            <a:pPr algn="just"/>
            <a:r>
              <a:rPr lang="es-CO" altLang="ko-KR" sz="2393" b="1" dirty="0">
                <a:latin typeface="Arial" panose="020B0604020202020204" pitchFamily="34" charset="0"/>
                <a:ea typeface="Times New Roman" panose="02020603050405020304" pitchFamily="18" charset="0"/>
                <a:cs typeface="Arial" pitchFamily="34" charset="0"/>
              </a:rPr>
              <a:t>COBERTURA DEL MERCADO</a:t>
            </a:r>
          </a:p>
          <a:p>
            <a:pPr algn="just"/>
            <a:endParaRPr lang="es-CO" altLang="ko-KR" sz="2393" b="1" dirty="0">
              <a:latin typeface="Arial" panose="020B0604020202020204" pitchFamily="34" charset="0"/>
              <a:ea typeface="Times New Roman" panose="02020603050405020304" pitchFamily="18" charset="0"/>
              <a:cs typeface="Arial" pitchFamily="34" charset="0"/>
            </a:endParaRPr>
          </a:p>
          <a:p>
            <a:pPr algn="just"/>
            <a:r>
              <a:rPr lang="es-CO" altLang="ko-KR" sz="2393" dirty="0" smtClean="0">
                <a:latin typeface="Arial" panose="020B0604020202020204" pitchFamily="34" charset="0"/>
                <a:ea typeface="Times New Roman" panose="02020603050405020304" pitchFamily="18" charset="0"/>
                <a:cs typeface="Arial" pitchFamily="34" charset="0"/>
              </a:rPr>
              <a:t>Definir desde el punto de vista de la gerencia el grado de cobertura del mercado que actualmente tiene la empresa (establecer el estimativo) y definir si es el interés de la gerencia incrementar dicha participación.</a:t>
            </a:r>
            <a:endParaRPr lang="es-CO" altLang="ko-KR" sz="2393" dirty="0">
              <a:latin typeface="Arial" panose="020B0604020202020204" pitchFamily="34" charset="0"/>
              <a:ea typeface="Times New Roman" panose="02020603050405020304" pitchFamily="18" charset="0"/>
              <a:cs typeface="Arial" pitchFamily="34" charset="0"/>
            </a:endParaRPr>
          </a:p>
          <a:p>
            <a:pPr algn="just"/>
            <a:endParaRPr lang="es-CO" altLang="ko-KR" sz="2393" b="1" dirty="0">
              <a:latin typeface="Arial" panose="020B0604020202020204" pitchFamily="34" charset="0"/>
              <a:ea typeface="Times New Roman" panose="02020603050405020304" pitchFamily="18" charset="0"/>
              <a:cs typeface="Arial" pitchFamily="34" charset="0"/>
            </a:endParaRPr>
          </a:p>
          <a:p>
            <a:pPr algn="just"/>
            <a:r>
              <a:rPr lang="es-CO" altLang="ko-KR" sz="2393" b="1" dirty="0">
                <a:latin typeface="Arial" panose="020B0604020202020204" pitchFamily="34" charset="0"/>
                <a:ea typeface="Times New Roman" panose="02020603050405020304" pitchFamily="18" charset="0"/>
                <a:cs typeface="Arial" pitchFamily="34" charset="0"/>
              </a:rPr>
              <a:t>DIFERENCIACIÓN DEL SERVICIO FRENTE AL MERCADO</a:t>
            </a:r>
          </a:p>
          <a:p>
            <a:pPr algn="just"/>
            <a:endParaRPr lang="es-CO" altLang="ko-KR" sz="2393" b="1" dirty="0">
              <a:latin typeface="Arial" panose="020B0604020202020204" pitchFamily="34" charset="0"/>
              <a:ea typeface="Times New Roman" panose="02020603050405020304" pitchFamily="18" charset="0"/>
              <a:cs typeface="Arial" pitchFamily="34" charset="0"/>
            </a:endParaRPr>
          </a:p>
          <a:p>
            <a:pPr algn="just"/>
            <a:r>
              <a:rPr lang="es-CO" altLang="ko-KR" sz="2393" dirty="0" smtClean="0">
                <a:latin typeface="Arial" panose="020B0604020202020204" pitchFamily="34" charset="0"/>
                <a:ea typeface="Times New Roman" panose="02020603050405020304" pitchFamily="18" charset="0"/>
                <a:cs typeface="Arial" pitchFamily="34" charset="0"/>
              </a:rPr>
              <a:t>Preguntar a la dirección cuál considera que es la fortaleza de la empresa frente a sus competidores si es que esta existe; establecer si se desea desarrollar algún diferencial y cual es.</a:t>
            </a:r>
            <a:endParaRPr lang="es-CO" altLang="ko-KR" sz="2393" dirty="0">
              <a:latin typeface="Arial" panose="020B0604020202020204" pitchFamily="34" charset="0"/>
              <a:ea typeface="Times New Roman" panose="02020603050405020304" pitchFamily="18" charset="0"/>
              <a:cs typeface="Arial" pitchFamily="34" charset="0"/>
            </a:endParaRPr>
          </a:p>
        </p:txBody>
      </p:sp>
      <p:sp>
        <p:nvSpPr>
          <p:cNvPr id="6"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8"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SITUACIÓN DEL MERCADO</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25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EMAA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230" y="1803717"/>
            <a:ext cx="2623539" cy="3250565"/>
          </a:xfrm>
          <a:prstGeom prst="rect">
            <a:avLst/>
          </a:prstGeom>
        </p:spPr>
      </p:pic>
    </p:spTree>
    <p:extLst>
      <p:ext uri="{BB962C8B-B14F-4D97-AF65-F5344CB8AC3E}">
        <p14:creationId xmlns:p14="http://schemas.microsoft.com/office/powerpoint/2010/main" val="309573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p:nvPr/>
        </p:nvSpPr>
        <p:spPr>
          <a:xfrm>
            <a:off x="5879241" y="1359906"/>
            <a:ext cx="5602400" cy="4511782"/>
          </a:xfrm>
          <a:prstGeom prst="rect">
            <a:avLst/>
          </a:prstGeom>
        </p:spPr>
        <p:txBody>
          <a:bodyPr wrap="square" anchor="ctr">
            <a:spAutoFit/>
          </a:bodyPr>
          <a:lstStyle/>
          <a:p>
            <a:pPr algn="just"/>
            <a:r>
              <a:rPr lang="es-CO" sz="2393" dirty="0"/>
              <a:t>El contexto de la organización puede definirse como el medio en que se desenvuelve la empresa tanto a nivel interno de la misma como en su entorno, dicho medio afecta positiva o negativamente los productos, servicios, metas y en general, el desarrollo de las actividades de la organización.</a:t>
            </a:r>
          </a:p>
          <a:p>
            <a:pPr algn="just"/>
            <a:endParaRPr lang="es-CO" altLang="ko-KR" sz="2393" dirty="0"/>
          </a:p>
          <a:p>
            <a:pPr algn="just"/>
            <a:r>
              <a:rPr lang="es-CO" altLang="ko-KR" sz="2393" dirty="0" smtClean="0"/>
              <a:t>ATCAL SAS ha </a:t>
            </a:r>
            <a:r>
              <a:rPr lang="es-CO" altLang="ko-KR" sz="2393" dirty="0"/>
              <a:t>efectuado un análisis detallado de su contexto para incluirlo en la planeación de sus actividades y procesos.</a:t>
            </a:r>
          </a:p>
        </p:txBody>
      </p:sp>
      <p:pic>
        <p:nvPicPr>
          <p:cNvPr id="8" name="Imagen 7">
            <a:extLst>
              <a:ext uri="{FF2B5EF4-FFF2-40B4-BE49-F238E27FC236}">
                <a16:creationId xmlns:a16="http://schemas.microsoft.com/office/drawing/2014/main" id="{A7B3EC85-2E7C-4DA4-8B51-A61CD4BBE2FC}"/>
              </a:ext>
            </a:extLst>
          </p:cNvPr>
          <p:cNvPicPr>
            <a:picLocks noChangeAspect="1"/>
          </p:cNvPicPr>
          <p:nvPr/>
        </p:nvPicPr>
        <p:blipFill rotWithShape="1">
          <a:blip r:embed="rId2">
            <a:extLst>
              <a:ext uri="{28A0092B-C50C-407E-A947-70E740481C1C}">
                <a14:useLocalDpi xmlns:a14="http://schemas.microsoft.com/office/drawing/2010/main" val="0"/>
              </a:ext>
            </a:extLst>
          </a:blip>
          <a:srcRect l="13781" r="15364"/>
          <a:stretch/>
        </p:blipFill>
        <p:spPr>
          <a:xfrm>
            <a:off x="351317" y="1251506"/>
            <a:ext cx="5168880" cy="4882288"/>
          </a:xfrm>
          <a:prstGeom prst="rect">
            <a:avLst/>
          </a:prstGeom>
        </p:spPr>
      </p:pic>
      <p:sp>
        <p:nvSpPr>
          <p:cNvPr id="7"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10"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INTRODUCCIÓN</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77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p:nvPr/>
        </p:nvSpPr>
        <p:spPr>
          <a:xfrm>
            <a:off x="566743" y="1418447"/>
            <a:ext cx="10627663" cy="4695516"/>
          </a:xfrm>
          <a:prstGeom prst="rect">
            <a:avLst/>
          </a:prstGeom>
        </p:spPr>
        <p:txBody>
          <a:bodyPr wrap="square" anchor="ctr">
            <a:spAutoFit/>
          </a:bodyPr>
          <a:lstStyle/>
          <a:p>
            <a:pPr algn="just"/>
            <a:r>
              <a:rPr lang="es-CO" altLang="ko-KR" sz="1994" b="1" dirty="0" smtClean="0">
                <a:latin typeface="Arial" panose="020B0604020202020204" pitchFamily="34" charset="0"/>
                <a:ea typeface="Times New Roman" panose="02020603050405020304" pitchFamily="18" charset="0"/>
                <a:cs typeface="Arial" pitchFamily="34" charset="0"/>
              </a:rPr>
              <a:t>CAMBIOS </a:t>
            </a:r>
            <a:r>
              <a:rPr lang="es-CO" altLang="ko-KR" sz="1994" b="1" dirty="0">
                <a:latin typeface="Arial" panose="020B0604020202020204" pitchFamily="34" charset="0"/>
                <a:ea typeface="Times New Roman" panose="02020603050405020304" pitchFamily="18" charset="0"/>
                <a:cs typeface="Arial" pitchFamily="34" charset="0"/>
              </a:rPr>
              <a:t>DE LA EMPRESA DURANTE LOS ÚLTIMOS </a:t>
            </a:r>
            <a:r>
              <a:rPr lang="es-CO" altLang="ko-KR" sz="1994" b="1" dirty="0" smtClean="0">
                <a:latin typeface="Arial" panose="020B0604020202020204" pitchFamily="34" charset="0"/>
                <a:ea typeface="Times New Roman" panose="02020603050405020304" pitchFamily="18" charset="0"/>
                <a:cs typeface="Arial" pitchFamily="34" charset="0"/>
              </a:rPr>
              <a:t>AÑOS (2 A 5 AÑOS)</a:t>
            </a:r>
            <a:endParaRPr lang="es-CO" altLang="ko-KR" sz="1994" b="1" dirty="0">
              <a:latin typeface="Arial" panose="020B0604020202020204" pitchFamily="34" charset="0"/>
              <a:ea typeface="Times New Roman" panose="02020603050405020304" pitchFamily="18" charset="0"/>
              <a:cs typeface="Arial" pitchFamily="34" charset="0"/>
            </a:endParaRP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Esta información brinda datos importantes sobre la reacción que la empresa ha adoptado frente a los cambios a que se ha visto expuesta ya sea interna o externamente, a las decisiones que han tomado sus directivos en pro del cumplimiento de sus metas y de acuerdo a los resultados obtenidos históricamente. Dentro de los aspectos que pueden variar se encuentran:</a:t>
            </a:r>
          </a:p>
          <a:p>
            <a:pPr algn="just"/>
            <a:endParaRPr lang="es-CO" altLang="ko-KR" sz="1994" dirty="0" smtClean="0">
              <a:latin typeface="Arial" panose="020B0604020202020204" pitchFamily="34" charset="0"/>
              <a:ea typeface="Times New Roman" panose="02020603050405020304" pitchFamily="18" charset="0"/>
              <a:cs typeface="Arial" pitchFamily="34" charset="0"/>
            </a:endParaRP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Cambio de directivos</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Inclusión o eliminación de productos o líneas de servicios</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Cambios o mejoras en las sedes</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Cambios en la estructura organizacional de la empresa</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Inclusión o modificaciones en materia tecnológica</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Modificaciones importantes en los procesos de la empresa.</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Nivel de crecimiento </a:t>
            </a:r>
            <a:endParaRPr lang="es-CO" altLang="ko-KR" sz="1994" dirty="0">
              <a:latin typeface="Arial" panose="020B0604020202020204" pitchFamily="34" charset="0"/>
              <a:ea typeface="Times New Roman" panose="02020603050405020304" pitchFamily="18" charset="0"/>
              <a:cs typeface="Arial" pitchFamily="34" charset="0"/>
            </a:endParaRPr>
          </a:p>
        </p:txBody>
      </p:sp>
      <p:sp>
        <p:nvSpPr>
          <p:cNvPr id="6"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8"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SITUACIÓN DE LA EMPRESA</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39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p:nvPr/>
        </p:nvSpPr>
        <p:spPr>
          <a:xfrm>
            <a:off x="889882" y="2700522"/>
            <a:ext cx="10412237" cy="1933606"/>
          </a:xfrm>
          <a:prstGeom prst="rect">
            <a:avLst/>
          </a:prstGeom>
        </p:spPr>
        <p:txBody>
          <a:bodyPr wrap="square" anchor="ctr">
            <a:spAutoFit/>
          </a:bodyPr>
          <a:lstStyle/>
          <a:p>
            <a:pPr algn="just"/>
            <a:r>
              <a:rPr lang="es-CO" altLang="ko-KR" sz="1994" b="1" dirty="0">
                <a:latin typeface="Arial" panose="020B0604020202020204" pitchFamily="34" charset="0"/>
                <a:ea typeface="Times New Roman" panose="02020603050405020304" pitchFamily="18" charset="0"/>
                <a:cs typeface="Arial" pitchFamily="34" charset="0"/>
              </a:rPr>
              <a:t>RETOS </a:t>
            </a:r>
            <a:r>
              <a:rPr lang="es-CO" altLang="ko-KR" sz="1994" b="1" dirty="0" smtClean="0">
                <a:latin typeface="Arial" panose="020B0604020202020204" pitchFamily="34" charset="0"/>
                <a:ea typeface="Times New Roman" panose="02020603050405020304" pitchFamily="18" charset="0"/>
                <a:cs typeface="Arial" pitchFamily="34" charset="0"/>
              </a:rPr>
              <a:t>PRINCIPALES</a:t>
            </a: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En este espacio se indaga al directivo sobre aquellos aspectos claves que considera que la empresa debe trabajar y mejorar en el corto plazo y que quizá son los principales aspectos en que más debe esforzarse para la consecución de sus metas.</a:t>
            </a:r>
            <a:endParaRPr lang="es-CO" altLang="ko-KR" sz="1994" dirty="0">
              <a:latin typeface="Arial" panose="020B0604020202020204" pitchFamily="34" charset="0"/>
              <a:ea typeface="Times New Roman" panose="02020603050405020304" pitchFamily="18" charset="0"/>
              <a:cs typeface="Arial" pitchFamily="34" charset="0"/>
            </a:endParaRPr>
          </a:p>
          <a:p>
            <a:pPr algn="just"/>
            <a:endParaRPr lang="es-CO" altLang="ko-KR" sz="1994" dirty="0">
              <a:latin typeface="Arial" panose="020B0604020202020204" pitchFamily="34" charset="0"/>
              <a:ea typeface="Times New Roman" panose="02020603050405020304" pitchFamily="18" charset="0"/>
              <a:cs typeface="Arial" pitchFamily="34" charset="0"/>
            </a:endParaRPr>
          </a:p>
        </p:txBody>
      </p:sp>
      <p:sp>
        <p:nvSpPr>
          <p:cNvPr id="7"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9"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SITUACIÓN DE LA EMPRESA</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28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
          <p:cNvSpPr/>
          <p:nvPr/>
        </p:nvSpPr>
        <p:spPr>
          <a:xfrm>
            <a:off x="889882" y="1779888"/>
            <a:ext cx="10412237" cy="3774880"/>
          </a:xfrm>
          <a:prstGeom prst="rect">
            <a:avLst/>
          </a:prstGeom>
        </p:spPr>
        <p:txBody>
          <a:bodyPr wrap="square" anchor="ctr">
            <a:spAutoFit/>
          </a:bodyPr>
          <a:lstStyle/>
          <a:p>
            <a:pPr algn="just"/>
            <a:r>
              <a:rPr lang="es-CO" altLang="ko-KR" sz="1994" dirty="0">
                <a:latin typeface="Arial" panose="020B0604020202020204" pitchFamily="34" charset="0"/>
                <a:ea typeface="Times New Roman" panose="02020603050405020304" pitchFamily="18" charset="0"/>
                <a:cs typeface="Arial" pitchFamily="34" charset="0"/>
              </a:rPr>
              <a:t>A continuación se establecen los recursos con que cuenta </a:t>
            </a:r>
            <a:r>
              <a:rPr lang="es-CO" altLang="ko-KR" sz="1994" dirty="0" smtClean="0">
                <a:latin typeface="Arial" panose="020B0604020202020204" pitchFamily="34" charset="0"/>
                <a:ea typeface="Times New Roman" panose="02020603050405020304" pitchFamily="18" charset="0"/>
                <a:cs typeface="Arial" pitchFamily="34" charset="0"/>
              </a:rPr>
              <a:t>LA EMPRESA </a:t>
            </a:r>
            <a:r>
              <a:rPr lang="es-CO" altLang="ko-KR" sz="1994" dirty="0">
                <a:latin typeface="Arial" panose="020B0604020202020204" pitchFamily="34" charset="0"/>
                <a:ea typeface="Times New Roman" panose="02020603050405020304" pitchFamily="18" charset="0"/>
                <a:cs typeface="Arial" pitchFamily="34" charset="0"/>
              </a:rPr>
              <a:t>para el desarrollo de sus operaciones, las limitaciones de recursos </a:t>
            </a:r>
            <a:r>
              <a:rPr lang="es-CO" altLang="ko-KR" sz="1994" dirty="0" smtClean="0">
                <a:latin typeface="Arial" panose="020B0604020202020204" pitchFamily="34" charset="0"/>
                <a:ea typeface="Times New Roman" panose="02020603050405020304" pitchFamily="18" charset="0"/>
                <a:cs typeface="Arial" pitchFamily="34" charset="0"/>
              </a:rPr>
              <a:t>se catalogan como </a:t>
            </a:r>
            <a:r>
              <a:rPr lang="es-CO" altLang="ko-KR" sz="1994" dirty="0">
                <a:latin typeface="Arial" panose="020B0604020202020204" pitchFamily="34" charset="0"/>
                <a:ea typeface="Times New Roman" panose="02020603050405020304" pitchFamily="18" charset="0"/>
                <a:cs typeface="Arial" pitchFamily="34" charset="0"/>
              </a:rPr>
              <a:t>debilidades en el </a:t>
            </a:r>
            <a:r>
              <a:rPr lang="es-CO" altLang="ko-KR" sz="1994" dirty="0" smtClean="0">
                <a:latin typeface="Arial" panose="020B0604020202020204" pitchFamily="34" charset="0"/>
                <a:ea typeface="Times New Roman" panose="02020603050405020304" pitchFamily="18" charset="0"/>
                <a:cs typeface="Arial" pitchFamily="34" charset="0"/>
              </a:rPr>
              <a:t>DOFA general.</a:t>
            </a:r>
          </a:p>
          <a:p>
            <a:pPr algn="just"/>
            <a:endParaRPr lang="es-ES" altLang="ko-KR" sz="1994" dirty="0">
              <a:latin typeface="Arial" panose="020B0604020202020204" pitchFamily="34" charset="0"/>
              <a:ea typeface="Times New Roman" panose="02020603050405020304" pitchFamily="18" charset="0"/>
              <a:cs typeface="Arial" pitchFamily="34" charset="0"/>
            </a:endParaRPr>
          </a:p>
          <a:p>
            <a:pPr algn="just"/>
            <a:r>
              <a:rPr lang="es-ES" altLang="ko-KR" sz="1994" dirty="0" smtClean="0">
                <a:latin typeface="Arial" panose="020B0604020202020204" pitchFamily="34" charset="0"/>
                <a:ea typeface="Times New Roman" panose="02020603050405020304" pitchFamily="18" charset="0"/>
                <a:cs typeface="Arial" pitchFamily="34" charset="0"/>
              </a:rPr>
              <a:t>Frente a los recursos se analiza si:</a:t>
            </a:r>
          </a:p>
          <a:p>
            <a:pPr algn="just"/>
            <a:endParaRPr lang="es-ES" altLang="ko-KR" sz="1994" dirty="0" smtClean="0">
              <a:latin typeface="Arial" panose="020B0604020202020204" pitchFamily="34" charset="0"/>
              <a:ea typeface="Times New Roman" panose="02020603050405020304" pitchFamily="18" charset="0"/>
              <a:cs typeface="Arial" pitchFamily="34" charset="0"/>
            </a:endParaRP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Son adecuados para la operación</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Se cuenta con la cantidad requerida según las necesidades de la empresa</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Cuentan con mantenimiento suficiente para su operación</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Son obsoletos o de tecnología reciente.</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Seguros o peligrosos para el personal</a:t>
            </a:r>
          </a:p>
          <a:p>
            <a:pPr marL="342900" indent="-342900" algn="just">
              <a:buFontTx/>
              <a:buChar char="-"/>
            </a:pPr>
            <a:r>
              <a:rPr lang="es-ES" altLang="ko-KR" sz="1994" dirty="0" smtClean="0">
                <a:latin typeface="Arial" panose="020B0604020202020204" pitchFamily="34" charset="0"/>
                <a:ea typeface="Times New Roman" panose="02020603050405020304" pitchFamily="18" charset="0"/>
                <a:cs typeface="Arial" pitchFamily="34" charset="0"/>
              </a:rPr>
              <a:t>Nivel de utilización</a:t>
            </a:r>
            <a:endParaRPr lang="es-ES" altLang="ko-KR" sz="1994" dirty="0">
              <a:latin typeface="Arial" panose="020B0604020202020204" pitchFamily="34" charset="0"/>
              <a:ea typeface="Times New Roman" panose="02020603050405020304" pitchFamily="18" charset="0"/>
              <a:cs typeface="Arial" pitchFamily="34" charset="0"/>
            </a:endParaRPr>
          </a:p>
        </p:txBody>
      </p:sp>
      <p:sp>
        <p:nvSpPr>
          <p:cNvPr id="6"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9"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INFRAESTRUCTURA / RECURSOS</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96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89532554"/>
              </p:ext>
            </p:extLst>
          </p:nvPr>
        </p:nvGraphicFramePr>
        <p:xfrm>
          <a:off x="710360" y="1268427"/>
          <a:ext cx="10699471" cy="5240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8"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INFRAESTRUCTURA / RECURSOS</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525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p:nvPr/>
        </p:nvSpPr>
        <p:spPr>
          <a:xfrm>
            <a:off x="582376" y="1412776"/>
            <a:ext cx="11202256" cy="5002395"/>
          </a:xfrm>
          <a:prstGeom prst="rect">
            <a:avLst/>
          </a:prstGeom>
        </p:spPr>
        <p:txBody>
          <a:bodyPr wrap="square" anchor="ctr">
            <a:spAutoFit/>
          </a:bodyPr>
          <a:lstStyle/>
          <a:p>
            <a:pPr algn="just"/>
            <a:r>
              <a:rPr lang="es-CO" altLang="ko-KR" sz="1994" b="1" dirty="0">
                <a:latin typeface="Arial" panose="020B0604020202020204" pitchFamily="34" charset="0"/>
                <a:ea typeface="Times New Roman" panose="02020603050405020304" pitchFamily="18" charset="0"/>
                <a:cs typeface="Arial" pitchFamily="34" charset="0"/>
              </a:rPr>
              <a:t>CONFORMACIÓN DEL GRUPO DIRECTIVO</a:t>
            </a: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ES" altLang="ko-KR" sz="1994" dirty="0" smtClean="0">
                <a:latin typeface="Arial" panose="020B0604020202020204" pitchFamily="34" charset="0"/>
                <a:ea typeface="Times New Roman" panose="02020603050405020304" pitchFamily="18" charset="0"/>
                <a:cs typeface="Arial" pitchFamily="34" charset="0"/>
              </a:rPr>
              <a:t>Define quienes son los cargos y entidades que se encargan de la toma de decisiones estrategias de la organización, efectúa un análisis del funcionamiento de la asamblea de socios y/o junta directiva cuando estas existen, si se realizan reuniones o si solo operan en papel</a:t>
            </a:r>
            <a:endParaRPr lang="es-CO" altLang="ko-KR" sz="1994" dirty="0" smtClean="0">
              <a:latin typeface="Arial" panose="020B0604020202020204" pitchFamily="34" charset="0"/>
              <a:ea typeface="Times New Roman" panose="02020603050405020304" pitchFamily="18" charset="0"/>
              <a:cs typeface="Arial" pitchFamily="34" charset="0"/>
            </a:endParaRPr>
          </a:p>
          <a:p>
            <a:pPr algn="just"/>
            <a:endParaRPr lang="es-CO" altLang="ko-KR" sz="1994" dirty="0">
              <a:latin typeface="Arial" panose="020B0604020202020204" pitchFamily="34" charset="0"/>
              <a:ea typeface="Times New Roman" panose="02020603050405020304" pitchFamily="18" charset="0"/>
              <a:cs typeface="Arial" pitchFamily="34" charset="0"/>
            </a:endParaRPr>
          </a:p>
          <a:p>
            <a:pPr algn="just"/>
            <a:r>
              <a:rPr lang="es-CO" altLang="ko-KR" sz="1994" b="1" dirty="0">
                <a:latin typeface="Arial" panose="020B0604020202020204" pitchFamily="34" charset="0"/>
                <a:ea typeface="Times New Roman" panose="02020603050405020304" pitchFamily="18" charset="0"/>
                <a:cs typeface="Arial" pitchFamily="34" charset="0"/>
              </a:rPr>
              <a:t>RELACIÓN EXISTENTE ENTRE LOS MIEMBROS DEL GRUPO DIRECTIVO</a:t>
            </a:r>
          </a:p>
          <a:p>
            <a:pPr algn="just"/>
            <a:endParaRPr lang="es-CO" altLang="ko-KR" sz="1994" b="1"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Cuando existe más de un tomador de decisiones es importante evaluar como es su relación, si existen problemas entre ellos, si está delimitada su autoridad y cómo es su comunicación.</a:t>
            </a:r>
            <a:endParaRPr lang="es-CO" altLang="ko-KR" sz="1994" dirty="0">
              <a:latin typeface="Arial" panose="020B0604020202020204" pitchFamily="34" charset="0"/>
              <a:ea typeface="Times New Roman" panose="02020603050405020304" pitchFamily="18" charset="0"/>
              <a:cs typeface="Arial" pitchFamily="34" charset="0"/>
            </a:endParaRPr>
          </a:p>
          <a:p>
            <a:pPr algn="just"/>
            <a:endParaRPr lang="es-CO" altLang="ko-KR" sz="1994" dirty="0">
              <a:latin typeface="Arial" panose="020B0604020202020204" pitchFamily="34" charset="0"/>
              <a:ea typeface="Times New Roman" panose="02020603050405020304" pitchFamily="18" charset="0"/>
              <a:cs typeface="Arial" pitchFamily="34" charset="0"/>
            </a:endParaRPr>
          </a:p>
          <a:p>
            <a:pPr algn="just"/>
            <a:r>
              <a:rPr lang="es-CO" altLang="ko-KR" sz="1994" b="1" dirty="0">
                <a:latin typeface="Arial" panose="020B0604020202020204" pitchFamily="34" charset="0"/>
                <a:ea typeface="Times New Roman" panose="02020603050405020304" pitchFamily="18" charset="0"/>
                <a:cs typeface="Arial" pitchFamily="34" charset="0"/>
              </a:rPr>
              <a:t>OTRAS PARTES INTERESADAS INFLUYENTES PARA LA TOMA DE DECISIONES</a:t>
            </a:r>
          </a:p>
          <a:p>
            <a:pPr algn="just"/>
            <a:endParaRPr lang="es-CO" altLang="ko-KR" sz="1994" dirty="0">
              <a:latin typeface="Arial" panose="020B0604020202020204" pitchFamily="34" charset="0"/>
              <a:ea typeface="Times New Roman" panose="02020603050405020304" pitchFamily="18" charset="0"/>
              <a:cs typeface="Arial" pitchFamily="34" charset="0"/>
            </a:endParaRPr>
          </a:p>
          <a:p>
            <a:pPr algn="just"/>
            <a:r>
              <a:rPr lang="es-CO" altLang="ko-KR" sz="1994" dirty="0" smtClean="0">
                <a:latin typeface="Arial" panose="020B0604020202020204" pitchFamily="34" charset="0"/>
                <a:ea typeface="Times New Roman" panose="02020603050405020304" pitchFamily="18" charset="0"/>
                <a:cs typeface="Arial" pitchFamily="34" charset="0"/>
              </a:rPr>
              <a:t>De forma directa o indirecta existen muchas partes interesadas que influyen en las decisiones que toma la organización, es importante definir quienes son y cómo es su interacción con la empresa</a:t>
            </a:r>
            <a:endParaRPr lang="es-CO" altLang="ko-KR" sz="1994" dirty="0">
              <a:latin typeface="Arial" panose="020B0604020202020204" pitchFamily="34" charset="0"/>
              <a:ea typeface="Times New Roman" panose="02020603050405020304" pitchFamily="18" charset="0"/>
              <a:cs typeface="Arial" pitchFamily="34" charset="0"/>
            </a:endParaRPr>
          </a:p>
        </p:txBody>
      </p:sp>
      <p:sp>
        <p:nvSpPr>
          <p:cNvPr id="7"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9"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CULTURA ORGANIZACIONAL</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97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p:nvPr/>
        </p:nvSpPr>
        <p:spPr>
          <a:xfrm>
            <a:off x="724657" y="1232292"/>
            <a:ext cx="10920763" cy="5355312"/>
          </a:xfrm>
          <a:prstGeom prst="rect">
            <a:avLst/>
          </a:prstGeom>
        </p:spPr>
        <p:txBody>
          <a:bodyPr wrap="square" anchor="ctr">
            <a:spAutoFit/>
          </a:bodyPr>
          <a:lstStyle/>
          <a:p>
            <a:pPr algn="just"/>
            <a:r>
              <a:rPr lang="es-CO" altLang="ko-KR" sz="1900" b="1" dirty="0">
                <a:latin typeface="Arial" panose="020B0604020202020204" pitchFamily="34" charset="0"/>
                <a:ea typeface="Times New Roman" panose="02020603050405020304" pitchFamily="18" charset="0"/>
                <a:cs typeface="Arial" pitchFamily="34" charset="0"/>
              </a:rPr>
              <a:t>ESTILO DE LA DIRECCIÓN</a:t>
            </a:r>
          </a:p>
          <a:p>
            <a:pPr algn="just"/>
            <a:r>
              <a:rPr lang="es-CO" altLang="ko-KR" sz="1900" dirty="0" smtClean="0">
                <a:latin typeface="Arial" panose="020B0604020202020204" pitchFamily="34" charset="0"/>
                <a:ea typeface="Times New Roman" panose="02020603050405020304" pitchFamily="18" charset="0"/>
                <a:cs typeface="Arial" pitchFamily="34" charset="0"/>
              </a:rPr>
              <a:t>En este espacio se analiza como es el grado de interacción del grupo directivo con su personal y que tan analítico es para la toma de decisiones</a:t>
            </a:r>
            <a:endParaRPr lang="es-CO" altLang="ko-KR" sz="1900" dirty="0">
              <a:latin typeface="Arial" panose="020B0604020202020204" pitchFamily="34" charset="0"/>
              <a:ea typeface="Times New Roman" panose="02020603050405020304" pitchFamily="18" charset="0"/>
              <a:cs typeface="Arial" pitchFamily="34" charset="0"/>
            </a:endParaRPr>
          </a:p>
          <a:p>
            <a:pPr algn="just"/>
            <a:endParaRPr lang="es-CO" altLang="ko-KR" sz="1900" b="1" dirty="0">
              <a:latin typeface="Arial" panose="020B0604020202020204" pitchFamily="34" charset="0"/>
              <a:ea typeface="Times New Roman" panose="02020603050405020304" pitchFamily="18" charset="0"/>
              <a:cs typeface="Arial" pitchFamily="34" charset="0"/>
            </a:endParaRPr>
          </a:p>
          <a:p>
            <a:pPr algn="just"/>
            <a:r>
              <a:rPr lang="es-CO" altLang="ko-KR" sz="1900" b="1" dirty="0" smtClean="0">
                <a:latin typeface="Arial" panose="020B0604020202020204" pitchFamily="34" charset="0"/>
                <a:ea typeface="Times New Roman" panose="02020603050405020304" pitchFamily="18" charset="0"/>
                <a:cs typeface="Arial" pitchFamily="34" charset="0"/>
              </a:rPr>
              <a:t>INTERÉS </a:t>
            </a:r>
            <a:r>
              <a:rPr lang="es-CO" altLang="ko-KR" sz="1900" b="1" dirty="0">
                <a:latin typeface="Arial" panose="020B0604020202020204" pitchFamily="34" charset="0"/>
                <a:ea typeface="Times New Roman" panose="02020603050405020304" pitchFamily="18" charset="0"/>
                <a:cs typeface="Arial" pitchFamily="34" charset="0"/>
              </a:rPr>
              <a:t>DE LA DIRECCIÓN – METAS Y PROYECCIONES</a:t>
            </a:r>
          </a:p>
          <a:p>
            <a:pPr algn="just"/>
            <a:r>
              <a:rPr lang="es-ES" altLang="ko-KR" sz="1900" dirty="0" smtClean="0">
                <a:latin typeface="Arial" panose="020B0604020202020204" pitchFamily="34" charset="0"/>
                <a:ea typeface="Times New Roman" panose="02020603050405020304" pitchFamily="18" charset="0"/>
                <a:cs typeface="Arial" pitchFamily="34" charset="0"/>
              </a:rPr>
              <a:t>Este es un primer acercamiento para definir las metas de la dirección frente a la empresa, indica la proyección general que se tiene y por ende da uno de los lineamientos a seguir por parte de los procesos de la empresa.</a:t>
            </a:r>
          </a:p>
          <a:p>
            <a:pPr algn="just"/>
            <a:endParaRPr lang="es-CO" altLang="ko-KR" sz="1900" dirty="0" smtClean="0">
              <a:latin typeface="Arial" panose="020B0604020202020204" pitchFamily="34" charset="0"/>
              <a:ea typeface="Times New Roman" panose="02020603050405020304" pitchFamily="18" charset="0"/>
              <a:cs typeface="Arial" pitchFamily="34" charset="0"/>
            </a:endParaRPr>
          </a:p>
          <a:p>
            <a:pPr algn="just"/>
            <a:r>
              <a:rPr lang="es-CO" altLang="ko-KR" sz="1900" b="1" dirty="0" smtClean="0">
                <a:latin typeface="Arial" panose="020B0604020202020204" pitchFamily="34" charset="0"/>
                <a:ea typeface="Times New Roman" panose="02020603050405020304" pitchFamily="18" charset="0"/>
                <a:cs typeface="Arial" pitchFamily="34" charset="0"/>
              </a:rPr>
              <a:t>NIVEL DE CONOCIMIENTO DE LA DIRECCIÓN</a:t>
            </a:r>
          </a:p>
          <a:p>
            <a:pPr algn="just"/>
            <a:r>
              <a:rPr lang="es-CO" altLang="ko-KR" sz="1900" dirty="0" smtClean="0">
                <a:latin typeface="Arial" panose="020B0604020202020204" pitchFamily="34" charset="0"/>
                <a:ea typeface="Times New Roman" panose="02020603050405020304" pitchFamily="18" charset="0"/>
                <a:cs typeface="Arial" pitchFamily="34" charset="0"/>
              </a:rPr>
              <a:t>En este espacio se analiza que tanto manejo operativo y administrativo tiene la dirección, ambos ítems de gran importancia dado que de ello depende en gran parte el tipo de dirección que brinda, muchas veces la dirección solo es conocedora de la parte administrativa y de dirección y al desconocer el funcionamiento operativo podría equivocarse en las decisiones que se tomen en este frente ya que podría efectuar supuestos y trabajar solo bajo teorías; por el contrario en muchas organizaciones especialmente las </a:t>
            </a:r>
            <a:r>
              <a:rPr lang="es-CO" altLang="ko-KR" sz="1900" dirty="0" err="1" smtClean="0">
                <a:latin typeface="Arial" panose="020B0604020202020204" pitchFamily="34" charset="0"/>
                <a:ea typeface="Times New Roman" panose="02020603050405020304" pitchFamily="18" charset="0"/>
                <a:cs typeface="Arial" pitchFamily="34" charset="0"/>
              </a:rPr>
              <a:t>mipymes</a:t>
            </a:r>
            <a:r>
              <a:rPr lang="es-CO" altLang="ko-KR" sz="1900" dirty="0" smtClean="0">
                <a:latin typeface="Arial" panose="020B0604020202020204" pitchFamily="34" charset="0"/>
                <a:ea typeface="Times New Roman" panose="02020603050405020304" pitchFamily="18" charset="0"/>
                <a:cs typeface="Arial" pitchFamily="34" charset="0"/>
              </a:rPr>
              <a:t>, la dirección de la empresa inició desarrollando la parte operativa de la empresa y desconoce o tiene bajo conocimiento de los temas administrativos por lo que también se pueden generar fallas en las decisiones.</a:t>
            </a:r>
          </a:p>
        </p:txBody>
      </p:sp>
      <p:sp>
        <p:nvSpPr>
          <p:cNvPr id="7" name="Rectangle 69"/>
          <p:cNvSpPr/>
          <p:nvPr/>
        </p:nvSpPr>
        <p:spPr>
          <a:xfrm>
            <a:off x="5663952" y="332657"/>
            <a:ext cx="6120680" cy="72007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0"/>
          <p:cNvSpPr/>
          <p:nvPr/>
        </p:nvSpPr>
        <p:spPr>
          <a:xfrm>
            <a:off x="5807967" y="476671"/>
            <a:ext cx="5837453" cy="472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9" name="6 CuadroTexto"/>
          <p:cNvSpPr txBox="1"/>
          <p:nvPr/>
        </p:nvSpPr>
        <p:spPr>
          <a:xfrm>
            <a:off x="5807968" y="508609"/>
            <a:ext cx="5837779" cy="400110"/>
          </a:xfrm>
          <a:prstGeom prst="rect">
            <a:avLst/>
          </a:prstGeom>
          <a:noFill/>
        </p:spPr>
        <p:txBody>
          <a:bodyPr wrap="square" rtlCol="0">
            <a:spAutoFit/>
          </a:bodyPr>
          <a:lstStyle/>
          <a:p>
            <a:pPr algn="ctr"/>
            <a:r>
              <a:rPr lang="es-ES_tradnl" sz="2000" b="1" dirty="0" smtClean="0">
                <a:solidFill>
                  <a:schemeClr val="bg1"/>
                </a:solidFill>
                <a:latin typeface="Times New Roman" panose="02020603050405020304" pitchFamily="18" charset="0"/>
                <a:cs typeface="Times New Roman" panose="02020603050405020304" pitchFamily="18" charset="0"/>
              </a:rPr>
              <a:t>CULTURA ORGANIZACIONAL</a:t>
            </a:r>
            <a:endParaRPr lang="es-ES_tradnl"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5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1"/>
</p:tagLst>
</file>

<file path=ppt/tags/tag2.xml><?xml version="1.0" encoding="utf-8"?>
<p:tagLst xmlns:a="http://schemas.openxmlformats.org/drawingml/2006/main" xmlns:r="http://schemas.openxmlformats.org/officeDocument/2006/relationships" xmlns:p="http://schemas.openxmlformats.org/presentationml/2006/main">
  <p:tag name="TIMING" val="|1.4|1.3|1.1|1.5|1.6|1.2"/>
</p:tagLst>
</file>

<file path=ppt/tags/tag3.xml><?xml version="1.0" encoding="utf-8"?>
<p:tagLst xmlns:a="http://schemas.openxmlformats.org/drawingml/2006/main" xmlns:r="http://schemas.openxmlformats.org/officeDocument/2006/relationships" xmlns:p="http://schemas.openxmlformats.org/presentationml/2006/main">
  <p:tag name="TIMING" val="|1.4|1.3|1.1|1.5|1.6|1.2"/>
</p:tagLst>
</file>

<file path=ppt/tags/tag4.xml><?xml version="1.0" encoding="utf-8"?>
<p:tagLst xmlns:a="http://schemas.openxmlformats.org/drawingml/2006/main" xmlns:r="http://schemas.openxmlformats.org/officeDocument/2006/relationships" xmlns:p="http://schemas.openxmlformats.org/presentationml/2006/main">
  <p:tag name="TIMING" val="|1.4|1.3|1.1|1.5|1.6|1.2"/>
</p:tagLst>
</file>

<file path=ppt/tags/tag5.xml><?xml version="1.0" encoding="utf-8"?>
<p:tagLst xmlns:a="http://schemas.openxmlformats.org/drawingml/2006/main" xmlns:r="http://schemas.openxmlformats.org/officeDocument/2006/relationships" xmlns:p="http://schemas.openxmlformats.org/presentationml/2006/main">
  <p:tag name="TIMING" val="|1.4|1.3|1.1|1.5|1.6|1.2"/>
</p:tagLst>
</file>

<file path=ppt/tags/tag6.xml><?xml version="1.0" encoding="utf-8"?>
<p:tagLst xmlns:a="http://schemas.openxmlformats.org/drawingml/2006/main" xmlns:r="http://schemas.openxmlformats.org/officeDocument/2006/relationships" xmlns:p="http://schemas.openxmlformats.org/presentationml/2006/main">
  <p:tag name="TIMING" val="|1.4|1.3|1.1|1.5|1.6|1.2"/>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6622</TotalTime>
  <Words>1867</Words>
  <Application>Microsoft Office PowerPoint</Application>
  <PresentationFormat>Panorámica</PresentationFormat>
  <Paragraphs>450</Paragraphs>
  <Slides>22</Slides>
  <Notes>7</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22</vt:i4>
      </vt:variant>
    </vt:vector>
  </HeadingPairs>
  <TitlesOfParts>
    <vt:vector size="31" baseType="lpstr">
      <vt:lpstr>맑은 고딕</vt:lpstr>
      <vt:lpstr>Arial</vt:lpstr>
      <vt:lpstr>Calibri</vt:lpstr>
      <vt:lpstr>Helvetica</vt:lpstr>
      <vt:lpstr>HelveticaNeueLT Std Lt Cn</vt:lpstr>
      <vt:lpstr>HelveticaNeueLT Std Med Ext</vt:lpstr>
      <vt:lpstr>Times New Roman</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Yovanna</dc:creator>
  <cp:lastModifiedBy>Yova</cp:lastModifiedBy>
  <cp:revision>338</cp:revision>
  <dcterms:created xsi:type="dcterms:W3CDTF">2012-08-09T15:29:31Z</dcterms:created>
  <dcterms:modified xsi:type="dcterms:W3CDTF">2018-05-04T17:35:47Z</dcterms:modified>
</cp:coreProperties>
</file>