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notesMasterIdLst>
    <p:notesMasterId r:id="rId11"/>
  </p:notesMasterIdLst>
  <p:sldIdLst>
    <p:sldId id="355" r:id="rId3"/>
    <p:sldId id="299" r:id="rId4"/>
    <p:sldId id="364" r:id="rId5"/>
    <p:sldId id="379" r:id="rId6"/>
    <p:sldId id="370" r:id="rId7"/>
    <p:sldId id="380" r:id="rId8"/>
    <p:sldId id="368" r:id="rId9"/>
    <p:sldId id="335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7869" autoAdjust="0"/>
  </p:normalViewPr>
  <p:slideViewPr>
    <p:cSldViewPr>
      <p:cViewPr varScale="1">
        <p:scale>
          <a:sx n="69" d="100"/>
          <a:sy n="69" d="100"/>
        </p:scale>
        <p:origin x="76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23DCB-9752-4FE3-BB7B-C6A85EB6FBC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49DE97-36FB-4874-873E-123EE4E71BF8}">
      <dgm:prSet phldrT="[Texto]"/>
      <dgm:spPr/>
      <dgm:t>
        <a:bodyPr/>
        <a:lstStyle/>
        <a:p>
          <a:r>
            <a:rPr lang="es-ES" dirty="0" smtClean="0"/>
            <a:t>BASE</a:t>
          </a:r>
          <a:endParaRPr lang="es-ES" dirty="0"/>
        </a:p>
      </dgm:t>
    </dgm:pt>
    <dgm:pt modelId="{B7618E00-0D40-4039-968E-31A47D83027F}" type="parTrans" cxnId="{AC980D5B-4FBD-4178-B916-3AE263C39D3B}">
      <dgm:prSet/>
      <dgm:spPr/>
      <dgm:t>
        <a:bodyPr/>
        <a:lstStyle/>
        <a:p>
          <a:endParaRPr lang="es-ES"/>
        </a:p>
      </dgm:t>
    </dgm:pt>
    <dgm:pt modelId="{CD6E68AE-DCF7-4D06-A612-9AE37214FFB9}" type="sibTrans" cxnId="{AC980D5B-4FBD-4178-B916-3AE263C39D3B}">
      <dgm:prSet/>
      <dgm:spPr/>
      <dgm:t>
        <a:bodyPr/>
        <a:lstStyle/>
        <a:p>
          <a:endParaRPr lang="es-ES"/>
        </a:p>
      </dgm:t>
    </dgm:pt>
    <dgm:pt modelId="{CD77A70D-5324-49F1-BA73-DFCFBC515EB2}">
      <dgm:prSet phldrT="[Texto]"/>
      <dgm:spPr/>
      <dgm:t>
        <a:bodyPr/>
        <a:lstStyle/>
        <a:p>
          <a:r>
            <a:rPr lang="es-ES" dirty="0" smtClean="0"/>
            <a:t>CRECIMIENTO</a:t>
          </a:r>
          <a:endParaRPr lang="es-ES" dirty="0"/>
        </a:p>
      </dgm:t>
    </dgm:pt>
    <dgm:pt modelId="{A1CFFDFB-26EF-43DD-99FC-0D0A1EE8217A}" type="parTrans" cxnId="{B75FD3ED-B63A-44F8-AFC8-86899D3FC495}">
      <dgm:prSet/>
      <dgm:spPr/>
      <dgm:t>
        <a:bodyPr/>
        <a:lstStyle/>
        <a:p>
          <a:endParaRPr lang="es-ES"/>
        </a:p>
      </dgm:t>
    </dgm:pt>
    <dgm:pt modelId="{63823AE6-5694-4A90-8FA5-E07D49C7095F}" type="sibTrans" cxnId="{B75FD3ED-B63A-44F8-AFC8-86899D3FC495}">
      <dgm:prSet/>
      <dgm:spPr/>
      <dgm:t>
        <a:bodyPr/>
        <a:lstStyle/>
        <a:p>
          <a:endParaRPr lang="es-ES"/>
        </a:p>
      </dgm:t>
    </dgm:pt>
    <dgm:pt modelId="{CF88A90B-6A06-474E-9980-AD93927F2FB6}">
      <dgm:prSet phldrT="[Texto]"/>
      <dgm:spPr/>
      <dgm:t>
        <a:bodyPr/>
        <a:lstStyle/>
        <a:p>
          <a:r>
            <a:rPr lang="es-ES" dirty="0" smtClean="0"/>
            <a:t>COMPETITIVA</a:t>
          </a:r>
          <a:endParaRPr lang="es-ES" dirty="0"/>
        </a:p>
      </dgm:t>
    </dgm:pt>
    <dgm:pt modelId="{F6CCFB8F-2598-4D5E-83FB-865DBA8ABA0B}" type="parTrans" cxnId="{AB002C2C-5177-4A23-A881-268EF6A5F1C6}">
      <dgm:prSet/>
      <dgm:spPr/>
      <dgm:t>
        <a:bodyPr/>
        <a:lstStyle/>
        <a:p>
          <a:endParaRPr lang="es-ES"/>
        </a:p>
      </dgm:t>
    </dgm:pt>
    <dgm:pt modelId="{81D7AE6E-A85B-4C51-AB86-3226CACFF51C}" type="sibTrans" cxnId="{AB002C2C-5177-4A23-A881-268EF6A5F1C6}">
      <dgm:prSet/>
      <dgm:spPr/>
      <dgm:t>
        <a:bodyPr/>
        <a:lstStyle/>
        <a:p>
          <a:endParaRPr lang="es-ES"/>
        </a:p>
      </dgm:t>
    </dgm:pt>
    <dgm:pt modelId="{5549AFFC-A978-429B-8904-C9CF445A7E04}">
      <dgm:prSet phldrT="[Texto]"/>
      <dgm:spPr/>
      <dgm:t>
        <a:bodyPr/>
        <a:lstStyle/>
        <a:p>
          <a:r>
            <a:rPr lang="es-ES" dirty="0" smtClean="0"/>
            <a:t>APRENDIZAJE E INNOVACIÓN</a:t>
          </a:r>
          <a:endParaRPr lang="es-ES" dirty="0"/>
        </a:p>
      </dgm:t>
    </dgm:pt>
    <dgm:pt modelId="{1B5481B5-9CCB-4D09-B5AA-2C84B89BBCC2}" type="parTrans" cxnId="{4DE11FB7-5EC7-41A7-B841-610264792B33}">
      <dgm:prSet/>
      <dgm:spPr/>
      <dgm:t>
        <a:bodyPr/>
        <a:lstStyle/>
        <a:p>
          <a:endParaRPr lang="es-ES"/>
        </a:p>
      </dgm:t>
    </dgm:pt>
    <dgm:pt modelId="{51BED198-9CCB-4B10-8278-48D173584FF3}" type="sibTrans" cxnId="{4DE11FB7-5EC7-41A7-B841-610264792B33}">
      <dgm:prSet/>
      <dgm:spPr/>
      <dgm:t>
        <a:bodyPr/>
        <a:lstStyle/>
        <a:p>
          <a:endParaRPr lang="es-ES"/>
        </a:p>
      </dgm:t>
    </dgm:pt>
    <dgm:pt modelId="{1CD64F49-F702-4C8E-9B34-79F90CD81464}">
      <dgm:prSet phldrT="[Texto]"/>
      <dgm:spPr/>
      <dgm:t>
        <a:bodyPr/>
        <a:lstStyle/>
        <a:p>
          <a:r>
            <a:rPr lang="es-ES" dirty="0" smtClean="0"/>
            <a:t>XXXX</a:t>
          </a:r>
          <a:endParaRPr lang="es-ES" dirty="0"/>
        </a:p>
      </dgm:t>
    </dgm:pt>
    <dgm:pt modelId="{D763A597-D968-4B0E-A5E1-E673B0C3E652}" type="parTrans" cxnId="{DF4F03E0-43E8-4ADE-AB2E-A1E26D3821A0}">
      <dgm:prSet/>
      <dgm:spPr/>
      <dgm:t>
        <a:bodyPr/>
        <a:lstStyle/>
        <a:p>
          <a:endParaRPr lang="es-ES"/>
        </a:p>
      </dgm:t>
    </dgm:pt>
    <dgm:pt modelId="{FD42A5E5-1164-4044-B35E-D6236853B6F4}" type="sibTrans" cxnId="{DF4F03E0-43E8-4ADE-AB2E-A1E26D3821A0}">
      <dgm:prSet/>
      <dgm:spPr/>
      <dgm:t>
        <a:bodyPr/>
        <a:lstStyle/>
        <a:p>
          <a:endParaRPr lang="es-ES"/>
        </a:p>
      </dgm:t>
    </dgm:pt>
    <dgm:pt modelId="{EAC6C34B-5915-4547-BCD5-B23129121092}">
      <dgm:prSet phldrT="[Texto]"/>
      <dgm:spPr/>
      <dgm:t>
        <a:bodyPr/>
        <a:lstStyle/>
        <a:p>
          <a:r>
            <a:rPr lang="es-ES" dirty="0" smtClean="0"/>
            <a:t>XXXXX</a:t>
          </a:r>
          <a:endParaRPr lang="es-ES" dirty="0"/>
        </a:p>
      </dgm:t>
    </dgm:pt>
    <dgm:pt modelId="{7985E070-2B05-4118-8C36-DBBA21FD0850}" type="parTrans" cxnId="{97348973-E5D7-4F04-999E-F1E5E2B73EDE}">
      <dgm:prSet/>
      <dgm:spPr/>
      <dgm:t>
        <a:bodyPr/>
        <a:lstStyle/>
        <a:p>
          <a:endParaRPr lang="es-ES"/>
        </a:p>
      </dgm:t>
    </dgm:pt>
    <dgm:pt modelId="{6AC0818E-9F87-4CF3-87FA-229DBBD9B336}" type="sibTrans" cxnId="{97348973-E5D7-4F04-999E-F1E5E2B73EDE}">
      <dgm:prSet/>
      <dgm:spPr/>
      <dgm:t>
        <a:bodyPr/>
        <a:lstStyle/>
        <a:p>
          <a:endParaRPr lang="es-ES"/>
        </a:p>
      </dgm:t>
    </dgm:pt>
    <dgm:pt modelId="{7B64194D-ACC0-4060-9B82-F852793B2B2C}">
      <dgm:prSet phldrT="[Texto]"/>
      <dgm:spPr/>
      <dgm:t>
        <a:bodyPr/>
        <a:lstStyle/>
        <a:p>
          <a:r>
            <a:rPr lang="es-ES" dirty="0" smtClean="0"/>
            <a:t>XXXXX</a:t>
          </a:r>
          <a:endParaRPr lang="es-ES" dirty="0"/>
        </a:p>
      </dgm:t>
    </dgm:pt>
    <dgm:pt modelId="{30F1CC19-4CF5-4291-B657-DF2EB665850A}" type="parTrans" cxnId="{B132D938-8785-40EC-963A-CDFE5A1F618F}">
      <dgm:prSet/>
      <dgm:spPr/>
      <dgm:t>
        <a:bodyPr/>
        <a:lstStyle/>
        <a:p>
          <a:endParaRPr lang="es-ES"/>
        </a:p>
      </dgm:t>
    </dgm:pt>
    <dgm:pt modelId="{28971799-CC6A-4E41-8C72-B3293D945F85}" type="sibTrans" cxnId="{B132D938-8785-40EC-963A-CDFE5A1F618F}">
      <dgm:prSet/>
      <dgm:spPr/>
      <dgm:t>
        <a:bodyPr/>
        <a:lstStyle/>
        <a:p>
          <a:endParaRPr lang="es-ES"/>
        </a:p>
      </dgm:t>
    </dgm:pt>
    <dgm:pt modelId="{C45CD078-FE1C-4D32-A8AD-ADD291459245}">
      <dgm:prSet phldrT="[Texto]"/>
      <dgm:spPr/>
      <dgm:t>
        <a:bodyPr/>
        <a:lstStyle/>
        <a:p>
          <a:r>
            <a:rPr lang="es-ES" dirty="0" smtClean="0"/>
            <a:t>XXXXX</a:t>
          </a:r>
          <a:endParaRPr lang="es-ES" dirty="0"/>
        </a:p>
      </dgm:t>
    </dgm:pt>
    <dgm:pt modelId="{FEB643AF-30E5-47FF-9593-EF603EA7B7C3}" type="parTrans" cxnId="{1A201F46-110C-4A2C-A2EE-DBD35345DFA7}">
      <dgm:prSet/>
      <dgm:spPr/>
      <dgm:t>
        <a:bodyPr/>
        <a:lstStyle/>
        <a:p>
          <a:endParaRPr lang="es-ES"/>
        </a:p>
      </dgm:t>
    </dgm:pt>
    <dgm:pt modelId="{DE25F7A7-D328-45AF-B900-C1399CA06357}" type="sibTrans" cxnId="{1A201F46-110C-4A2C-A2EE-DBD35345DFA7}">
      <dgm:prSet/>
      <dgm:spPr/>
      <dgm:t>
        <a:bodyPr/>
        <a:lstStyle/>
        <a:p>
          <a:endParaRPr lang="es-ES"/>
        </a:p>
      </dgm:t>
    </dgm:pt>
    <dgm:pt modelId="{4AB41C0A-21F1-4C66-B618-0C325DA0FC51}" type="pres">
      <dgm:prSet presAssocID="{F9123DCB-9752-4FE3-BB7B-C6A85EB6FBC9}" presName="cycle" presStyleCnt="0">
        <dgm:presLayoutVars>
          <dgm:dir/>
          <dgm:resizeHandles val="exact"/>
        </dgm:presLayoutVars>
      </dgm:prSet>
      <dgm:spPr/>
    </dgm:pt>
    <dgm:pt modelId="{46906428-6056-4E41-98B1-90E4673E73E7}" type="pres">
      <dgm:prSet presAssocID="{AC49DE97-36FB-4874-873E-123EE4E71B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98B741-509D-4036-A208-6FBADAAE8FC7}" type="pres">
      <dgm:prSet presAssocID="{AC49DE97-36FB-4874-873E-123EE4E71BF8}" presName="spNode" presStyleCnt="0"/>
      <dgm:spPr/>
    </dgm:pt>
    <dgm:pt modelId="{C05D6078-1A16-4DA9-B7A8-9074F67CB13F}" type="pres">
      <dgm:prSet presAssocID="{CD6E68AE-DCF7-4D06-A612-9AE37214FFB9}" presName="sibTrans" presStyleLbl="sibTrans1D1" presStyleIdx="0" presStyleCnt="4"/>
      <dgm:spPr/>
    </dgm:pt>
    <dgm:pt modelId="{002F000E-08BE-4CD4-AF54-4149B0F653D8}" type="pres">
      <dgm:prSet presAssocID="{CD77A70D-5324-49F1-BA73-DFCFBC515EB2}" presName="node" presStyleLbl="node1" presStyleIdx="1" presStyleCnt="4">
        <dgm:presLayoutVars>
          <dgm:bulletEnabled val="1"/>
        </dgm:presLayoutVars>
      </dgm:prSet>
      <dgm:spPr/>
    </dgm:pt>
    <dgm:pt modelId="{C43E70FD-024B-4449-B24E-5D649272CC66}" type="pres">
      <dgm:prSet presAssocID="{CD77A70D-5324-49F1-BA73-DFCFBC515EB2}" presName="spNode" presStyleCnt="0"/>
      <dgm:spPr/>
    </dgm:pt>
    <dgm:pt modelId="{207AFF9B-119E-453B-96BF-3E664CE3F103}" type="pres">
      <dgm:prSet presAssocID="{63823AE6-5694-4A90-8FA5-E07D49C7095F}" presName="sibTrans" presStyleLbl="sibTrans1D1" presStyleIdx="1" presStyleCnt="4"/>
      <dgm:spPr/>
    </dgm:pt>
    <dgm:pt modelId="{DF586BA5-97CD-4B73-B12F-1BC7E7ED9D16}" type="pres">
      <dgm:prSet presAssocID="{CF88A90B-6A06-474E-9980-AD93927F2F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A88C73-2D22-412A-B0D1-B38A6894B54E}" type="pres">
      <dgm:prSet presAssocID="{CF88A90B-6A06-474E-9980-AD93927F2FB6}" presName="spNode" presStyleCnt="0"/>
      <dgm:spPr/>
    </dgm:pt>
    <dgm:pt modelId="{0CF6B039-B7BE-4612-98FE-680091909798}" type="pres">
      <dgm:prSet presAssocID="{81D7AE6E-A85B-4C51-AB86-3226CACFF51C}" presName="sibTrans" presStyleLbl="sibTrans1D1" presStyleIdx="2" presStyleCnt="4"/>
      <dgm:spPr/>
    </dgm:pt>
    <dgm:pt modelId="{D101108A-992B-49DA-BCE7-EE65CF1443A7}" type="pres">
      <dgm:prSet presAssocID="{5549AFFC-A978-429B-8904-C9CF445A7E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A260F0-137D-4436-B061-3DF08C4D3E74}" type="pres">
      <dgm:prSet presAssocID="{5549AFFC-A978-429B-8904-C9CF445A7E04}" presName="spNode" presStyleCnt="0"/>
      <dgm:spPr/>
    </dgm:pt>
    <dgm:pt modelId="{F6CB0C59-D1EF-4448-A846-53ACC7E5A083}" type="pres">
      <dgm:prSet presAssocID="{51BED198-9CCB-4B10-8278-48D173584FF3}" presName="sibTrans" presStyleLbl="sibTrans1D1" presStyleIdx="3" presStyleCnt="4"/>
      <dgm:spPr/>
    </dgm:pt>
  </dgm:ptLst>
  <dgm:cxnLst>
    <dgm:cxn modelId="{97348973-E5D7-4F04-999E-F1E5E2B73EDE}" srcId="{CD77A70D-5324-49F1-BA73-DFCFBC515EB2}" destId="{EAC6C34B-5915-4547-BCD5-B23129121092}" srcOrd="0" destOrd="0" parTransId="{7985E070-2B05-4118-8C36-DBBA21FD0850}" sibTransId="{6AC0818E-9F87-4CF3-87FA-229DBBD9B336}"/>
    <dgm:cxn modelId="{263B2B1F-AD98-4CD6-BD4B-62E4169F5B37}" type="presOf" srcId="{CD6E68AE-DCF7-4D06-A612-9AE37214FFB9}" destId="{C05D6078-1A16-4DA9-B7A8-9074F67CB13F}" srcOrd="0" destOrd="0" presId="urn:microsoft.com/office/officeart/2005/8/layout/cycle6"/>
    <dgm:cxn modelId="{2748BD97-9844-4EE2-B502-E35AC33A0D95}" type="presOf" srcId="{F9123DCB-9752-4FE3-BB7B-C6A85EB6FBC9}" destId="{4AB41C0A-21F1-4C66-B618-0C325DA0FC51}" srcOrd="0" destOrd="0" presId="urn:microsoft.com/office/officeart/2005/8/layout/cycle6"/>
    <dgm:cxn modelId="{AB002C2C-5177-4A23-A881-268EF6A5F1C6}" srcId="{F9123DCB-9752-4FE3-BB7B-C6A85EB6FBC9}" destId="{CF88A90B-6A06-474E-9980-AD93927F2FB6}" srcOrd="2" destOrd="0" parTransId="{F6CCFB8F-2598-4D5E-83FB-865DBA8ABA0B}" sibTransId="{81D7AE6E-A85B-4C51-AB86-3226CACFF51C}"/>
    <dgm:cxn modelId="{5FBED531-3515-4C5C-B199-7D85E33435C9}" type="presOf" srcId="{51BED198-9CCB-4B10-8278-48D173584FF3}" destId="{F6CB0C59-D1EF-4448-A846-53ACC7E5A083}" srcOrd="0" destOrd="0" presId="urn:microsoft.com/office/officeart/2005/8/layout/cycle6"/>
    <dgm:cxn modelId="{739ED9D9-483C-4B2F-9A14-AFFA8D6949BD}" type="presOf" srcId="{81D7AE6E-A85B-4C51-AB86-3226CACFF51C}" destId="{0CF6B039-B7BE-4612-98FE-680091909798}" srcOrd="0" destOrd="0" presId="urn:microsoft.com/office/officeart/2005/8/layout/cycle6"/>
    <dgm:cxn modelId="{A7965712-21C3-4F8A-A24D-5EC8FBA4254C}" type="presOf" srcId="{63823AE6-5694-4A90-8FA5-E07D49C7095F}" destId="{207AFF9B-119E-453B-96BF-3E664CE3F103}" srcOrd="0" destOrd="0" presId="urn:microsoft.com/office/officeart/2005/8/layout/cycle6"/>
    <dgm:cxn modelId="{1A201F46-110C-4A2C-A2EE-DBD35345DFA7}" srcId="{5549AFFC-A978-429B-8904-C9CF445A7E04}" destId="{C45CD078-FE1C-4D32-A8AD-ADD291459245}" srcOrd="0" destOrd="0" parTransId="{FEB643AF-30E5-47FF-9593-EF603EA7B7C3}" sibTransId="{DE25F7A7-D328-45AF-B900-C1399CA06357}"/>
    <dgm:cxn modelId="{3AB31696-8380-41F1-AD1A-C597E2AA3C4C}" type="presOf" srcId="{1CD64F49-F702-4C8E-9B34-79F90CD81464}" destId="{46906428-6056-4E41-98B1-90E4673E73E7}" srcOrd="0" destOrd="1" presId="urn:microsoft.com/office/officeart/2005/8/layout/cycle6"/>
    <dgm:cxn modelId="{47E97208-EDD3-405A-B5A7-4B925DC4D931}" type="presOf" srcId="{EAC6C34B-5915-4547-BCD5-B23129121092}" destId="{002F000E-08BE-4CD4-AF54-4149B0F653D8}" srcOrd="0" destOrd="1" presId="urn:microsoft.com/office/officeart/2005/8/layout/cycle6"/>
    <dgm:cxn modelId="{4ABF7B04-3452-439B-881E-BF6CCF5D206F}" type="presOf" srcId="{7B64194D-ACC0-4060-9B82-F852793B2B2C}" destId="{DF586BA5-97CD-4B73-B12F-1BC7E7ED9D16}" srcOrd="0" destOrd="1" presId="urn:microsoft.com/office/officeart/2005/8/layout/cycle6"/>
    <dgm:cxn modelId="{4DE11FB7-5EC7-41A7-B841-610264792B33}" srcId="{F9123DCB-9752-4FE3-BB7B-C6A85EB6FBC9}" destId="{5549AFFC-A978-429B-8904-C9CF445A7E04}" srcOrd="3" destOrd="0" parTransId="{1B5481B5-9CCB-4D09-B5AA-2C84B89BBCC2}" sibTransId="{51BED198-9CCB-4B10-8278-48D173584FF3}"/>
    <dgm:cxn modelId="{519873CD-E4E3-4F5B-A817-07837E5E812A}" type="presOf" srcId="{AC49DE97-36FB-4874-873E-123EE4E71BF8}" destId="{46906428-6056-4E41-98B1-90E4673E73E7}" srcOrd="0" destOrd="0" presId="urn:microsoft.com/office/officeart/2005/8/layout/cycle6"/>
    <dgm:cxn modelId="{B75FD3ED-B63A-44F8-AFC8-86899D3FC495}" srcId="{F9123DCB-9752-4FE3-BB7B-C6A85EB6FBC9}" destId="{CD77A70D-5324-49F1-BA73-DFCFBC515EB2}" srcOrd="1" destOrd="0" parTransId="{A1CFFDFB-26EF-43DD-99FC-0D0A1EE8217A}" sibTransId="{63823AE6-5694-4A90-8FA5-E07D49C7095F}"/>
    <dgm:cxn modelId="{A1EDDCCB-23EE-47C9-9035-4B62C2D3BE69}" type="presOf" srcId="{C45CD078-FE1C-4D32-A8AD-ADD291459245}" destId="{D101108A-992B-49DA-BCE7-EE65CF1443A7}" srcOrd="0" destOrd="1" presId="urn:microsoft.com/office/officeart/2005/8/layout/cycle6"/>
    <dgm:cxn modelId="{AC980D5B-4FBD-4178-B916-3AE263C39D3B}" srcId="{F9123DCB-9752-4FE3-BB7B-C6A85EB6FBC9}" destId="{AC49DE97-36FB-4874-873E-123EE4E71BF8}" srcOrd="0" destOrd="0" parTransId="{B7618E00-0D40-4039-968E-31A47D83027F}" sibTransId="{CD6E68AE-DCF7-4D06-A612-9AE37214FFB9}"/>
    <dgm:cxn modelId="{8C7EFC24-AC34-4EF3-A08A-3B385DA98CDF}" type="presOf" srcId="{CD77A70D-5324-49F1-BA73-DFCFBC515EB2}" destId="{002F000E-08BE-4CD4-AF54-4149B0F653D8}" srcOrd="0" destOrd="0" presId="urn:microsoft.com/office/officeart/2005/8/layout/cycle6"/>
    <dgm:cxn modelId="{742D3344-8853-4111-8488-BB44636D3E16}" type="presOf" srcId="{5549AFFC-A978-429B-8904-C9CF445A7E04}" destId="{D101108A-992B-49DA-BCE7-EE65CF1443A7}" srcOrd="0" destOrd="0" presId="urn:microsoft.com/office/officeart/2005/8/layout/cycle6"/>
    <dgm:cxn modelId="{DF4F03E0-43E8-4ADE-AB2E-A1E26D3821A0}" srcId="{AC49DE97-36FB-4874-873E-123EE4E71BF8}" destId="{1CD64F49-F702-4C8E-9B34-79F90CD81464}" srcOrd="0" destOrd="0" parTransId="{D763A597-D968-4B0E-A5E1-E673B0C3E652}" sibTransId="{FD42A5E5-1164-4044-B35E-D6236853B6F4}"/>
    <dgm:cxn modelId="{B132D938-8785-40EC-963A-CDFE5A1F618F}" srcId="{CF88A90B-6A06-474E-9980-AD93927F2FB6}" destId="{7B64194D-ACC0-4060-9B82-F852793B2B2C}" srcOrd="0" destOrd="0" parTransId="{30F1CC19-4CF5-4291-B657-DF2EB665850A}" sibTransId="{28971799-CC6A-4E41-8C72-B3293D945F85}"/>
    <dgm:cxn modelId="{BBBFEB7E-338D-4985-BB90-AB91E25E914C}" type="presOf" srcId="{CF88A90B-6A06-474E-9980-AD93927F2FB6}" destId="{DF586BA5-97CD-4B73-B12F-1BC7E7ED9D16}" srcOrd="0" destOrd="0" presId="urn:microsoft.com/office/officeart/2005/8/layout/cycle6"/>
    <dgm:cxn modelId="{4591CF60-DB0F-436B-BC49-9210C6BEF6AA}" type="presParOf" srcId="{4AB41C0A-21F1-4C66-B618-0C325DA0FC51}" destId="{46906428-6056-4E41-98B1-90E4673E73E7}" srcOrd="0" destOrd="0" presId="urn:microsoft.com/office/officeart/2005/8/layout/cycle6"/>
    <dgm:cxn modelId="{088452B1-5675-474A-A96C-01B7A47686DA}" type="presParOf" srcId="{4AB41C0A-21F1-4C66-B618-0C325DA0FC51}" destId="{5798B741-509D-4036-A208-6FBADAAE8FC7}" srcOrd="1" destOrd="0" presId="urn:microsoft.com/office/officeart/2005/8/layout/cycle6"/>
    <dgm:cxn modelId="{0BC0C3C4-F82E-4333-AA62-41D1C411589C}" type="presParOf" srcId="{4AB41C0A-21F1-4C66-B618-0C325DA0FC51}" destId="{C05D6078-1A16-4DA9-B7A8-9074F67CB13F}" srcOrd="2" destOrd="0" presId="urn:microsoft.com/office/officeart/2005/8/layout/cycle6"/>
    <dgm:cxn modelId="{2B63C523-3F01-4AE6-85C9-A339AD9C03FB}" type="presParOf" srcId="{4AB41C0A-21F1-4C66-B618-0C325DA0FC51}" destId="{002F000E-08BE-4CD4-AF54-4149B0F653D8}" srcOrd="3" destOrd="0" presId="urn:microsoft.com/office/officeart/2005/8/layout/cycle6"/>
    <dgm:cxn modelId="{9D00396D-2F27-4D3F-8B3B-052E71730CD3}" type="presParOf" srcId="{4AB41C0A-21F1-4C66-B618-0C325DA0FC51}" destId="{C43E70FD-024B-4449-B24E-5D649272CC66}" srcOrd="4" destOrd="0" presId="urn:microsoft.com/office/officeart/2005/8/layout/cycle6"/>
    <dgm:cxn modelId="{7C38BC1A-F40F-425A-9EDE-2380BA4DB272}" type="presParOf" srcId="{4AB41C0A-21F1-4C66-B618-0C325DA0FC51}" destId="{207AFF9B-119E-453B-96BF-3E664CE3F103}" srcOrd="5" destOrd="0" presId="urn:microsoft.com/office/officeart/2005/8/layout/cycle6"/>
    <dgm:cxn modelId="{9418D59E-FEAE-4AEF-A089-AE080A4186B7}" type="presParOf" srcId="{4AB41C0A-21F1-4C66-B618-0C325DA0FC51}" destId="{DF586BA5-97CD-4B73-B12F-1BC7E7ED9D16}" srcOrd="6" destOrd="0" presId="urn:microsoft.com/office/officeart/2005/8/layout/cycle6"/>
    <dgm:cxn modelId="{38F691A5-728D-4BCE-A2BB-FF57E0322AC4}" type="presParOf" srcId="{4AB41C0A-21F1-4C66-B618-0C325DA0FC51}" destId="{A7A88C73-2D22-412A-B0D1-B38A6894B54E}" srcOrd="7" destOrd="0" presId="urn:microsoft.com/office/officeart/2005/8/layout/cycle6"/>
    <dgm:cxn modelId="{EA11385D-88C8-4F35-839E-DDC607C922AC}" type="presParOf" srcId="{4AB41C0A-21F1-4C66-B618-0C325DA0FC51}" destId="{0CF6B039-B7BE-4612-98FE-680091909798}" srcOrd="8" destOrd="0" presId="urn:microsoft.com/office/officeart/2005/8/layout/cycle6"/>
    <dgm:cxn modelId="{13AD3515-A6AB-4AE1-9556-27EA97F28A90}" type="presParOf" srcId="{4AB41C0A-21F1-4C66-B618-0C325DA0FC51}" destId="{D101108A-992B-49DA-BCE7-EE65CF1443A7}" srcOrd="9" destOrd="0" presId="urn:microsoft.com/office/officeart/2005/8/layout/cycle6"/>
    <dgm:cxn modelId="{651F7A09-00FE-414A-AC4D-3AD5F7EB8474}" type="presParOf" srcId="{4AB41C0A-21F1-4C66-B618-0C325DA0FC51}" destId="{80A260F0-137D-4436-B061-3DF08C4D3E74}" srcOrd="10" destOrd="0" presId="urn:microsoft.com/office/officeart/2005/8/layout/cycle6"/>
    <dgm:cxn modelId="{CC3F67C4-5967-46FE-9B06-310BDEB6D6B6}" type="presParOf" srcId="{4AB41C0A-21F1-4C66-B618-0C325DA0FC51}" destId="{F6CB0C59-D1EF-4448-A846-53ACC7E5A08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06428-6056-4E41-98B1-90E4673E73E7}">
      <dsp:nvSpPr>
        <dsp:cNvPr id="0" name=""/>
        <dsp:cNvSpPr/>
      </dsp:nvSpPr>
      <dsp:spPr>
        <a:xfrm>
          <a:off x="3030028" y="1406"/>
          <a:ext cx="1755432" cy="1141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BASE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XXXX</a:t>
          </a:r>
          <a:endParaRPr lang="es-ES" sz="1500" kern="1200" dirty="0"/>
        </a:p>
      </dsp:txBody>
      <dsp:txXfrm>
        <a:off x="3085728" y="57106"/>
        <a:ext cx="1644032" cy="1029630"/>
      </dsp:txXfrm>
    </dsp:sp>
    <dsp:sp modelId="{C05D6078-1A16-4DA9-B7A8-9074F67CB13F}">
      <dsp:nvSpPr>
        <dsp:cNvPr id="0" name=""/>
        <dsp:cNvSpPr/>
      </dsp:nvSpPr>
      <dsp:spPr>
        <a:xfrm>
          <a:off x="2022376" y="571921"/>
          <a:ext cx="3770735" cy="3770735"/>
        </a:xfrm>
        <a:custGeom>
          <a:avLst/>
          <a:gdLst/>
          <a:ahLst/>
          <a:cxnLst/>
          <a:rect l="0" t="0" r="0" b="0"/>
          <a:pathLst>
            <a:path>
              <a:moveTo>
                <a:pt x="2775732" y="223482"/>
              </a:moveTo>
              <a:arcTo wR="1885367" hR="1885367" stAng="17890827" swAng="2626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F000E-08BE-4CD4-AF54-4149B0F653D8}">
      <dsp:nvSpPr>
        <dsp:cNvPr id="0" name=""/>
        <dsp:cNvSpPr/>
      </dsp:nvSpPr>
      <dsp:spPr>
        <a:xfrm>
          <a:off x="4915395" y="1886774"/>
          <a:ext cx="1755432" cy="1141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CRECIMIENTO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XXXXX</a:t>
          </a:r>
          <a:endParaRPr lang="es-ES" sz="1500" kern="1200" dirty="0"/>
        </a:p>
      </dsp:txBody>
      <dsp:txXfrm>
        <a:off x="4971095" y="1942474"/>
        <a:ext cx="1644032" cy="1029630"/>
      </dsp:txXfrm>
    </dsp:sp>
    <dsp:sp modelId="{207AFF9B-119E-453B-96BF-3E664CE3F103}">
      <dsp:nvSpPr>
        <dsp:cNvPr id="0" name=""/>
        <dsp:cNvSpPr/>
      </dsp:nvSpPr>
      <dsp:spPr>
        <a:xfrm>
          <a:off x="2022376" y="571921"/>
          <a:ext cx="3770735" cy="3770735"/>
        </a:xfrm>
        <a:custGeom>
          <a:avLst/>
          <a:gdLst/>
          <a:ahLst/>
          <a:cxnLst/>
          <a:rect l="0" t="0" r="0" b="0"/>
          <a:pathLst>
            <a:path>
              <a:moveTo>
                <a:pt x="3677958" y="2469515"/>
              </a:moveTo>
              <a:arcTo wR="1885367" hR="1885367" stAng="1082948" swAng="2626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86BA5-97CD-4B73-B12F-1BC7E7ED9D16}">
      <dsp:nvSpPr>
        <dsp:cNvPr id="0" name=""/>
        <dsp:cNvSpPr/>
      </dsp:nvSpPr>
      <dsp:spPr>
        <a:xfrm>
          <a:off x="3030028" y="3772141"/>
          <a:ext cx="1755432" cy="1141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COMPETITIVA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XXXXX</a:t>
          </a:r>
          <a:endParaRPr lang="es-ES" sz="1500" kern="1200" dirty="0"/>
        </a:p>
      </dsp:txBody>
      <dsp:txXfrm>
        <a:off x="3085728" y="3827841"/>
        <a:ext cx="1644032" cy="1029630"/>
      </dsp:txXfrm>
    </dsp:sp>
    <dsp:sp modelId="{0CF6B039-B7BE-4612-98FE-680091909798}">
      <dsp:nvSpPr>
        <dsp:cNvPr id="0" name=""/>
        <dsp:cNvSpPr/>
      </dsp:nvSpPr>
      <dsp:spPr>
        <a:xfrm>
          <a:off x="2022376" y="571921"/>
          <a:ext cx="3770735" cy="3770735"/>
        </a:xfrm>
        <a:custGeom>
          <a:avLst/>
          <a:gdLst/>
          <a:ahLst/>
          <a:cxnLst/>
          <a:rect l="0" t="0" r="0" b="0"/>
          <a:pathLst>
            <a:path>
              <a:moveTo>
                <a:pt x="995002" y="3547252"/>
              </a:moveTo>
              <a:arcTo wR="1885367" hR="1885367" stAng="7090827" swAng="2626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1108A-992B-49DA-BCE7-EE65CF1443A7}">
      <dsp:nvSpPr>
        <dsp:cNvPr id="0" name=""/>
        <dsp:cNvSpPr/>
      </dsp:nvSpPr>
      <dsp:spPr>
        <a:xfrm>
          <a:off x="1144660" y="1886774"/>
          <a:ext cx="1755432" cy="1141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APRENDIZAJE E INNOVACIÓN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XXXXX</a:t>
          </a:r>
          <a:endParaRPr lang="es-ES" sz="1500" kern="1200" dirty="0"/>
        </a:p>
      </dsp:txBody>
      <dsp:txXfrm>
        <a:off x="1200360" y="1942474"/>
        <a:ext cx="1644032" cy="1029630"/>
      </dsp:txXfrm>
    </dsp:sp>
    <dsp:sp modelId="{F6CB0C59-D1EF-4448-A846-53ACC7E5A083}">
      <dsp:nvSpPr>
        <dsp:cNvPr id="0" name=""/>
        <dsp:cNvSpPr/>
      </dsp:nvSpPr>
      <dsp:spPr>
        <a:xfrm>
          <a:off x="2022376" y="571921"/>
          <a:ext cx="3770735" cy="3770735"/>
        </a:xfrm>
        <a:custGeom>
          <a:avLst/>
          <a:gdLst/>
          <a:ahLst/>
          <a:cxnLst/>
          <a:rect l="0" t="0" r="0" b="0"/>
          <a:pathLst>
            <a:path>
              <a:moveTo>
                <a:pt x="92776" y="1301219"/>
              </a:moveTo>
              <a:arcTo wR="1885367" hR="1885367" stAng="11882948" swAng="2626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D8EF8-7B45-43C3-A154-85F9FE66C145}" type="datetimeFigureOut">
              <a:rPr lang="es-CO" smtClean="0"/>
              <a:t>4/05/2018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26675-C3CF-40A8-B99D-91B003556A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104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C323-6255-40C9-9D37-45260ED03269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6673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29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5480" y="274638"/>
            <a:ext cx="10166920" cy="121014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HelveticaNeueLT Std Med Ext" panose="020B070703050203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15480" y="1600201"/>
            <a:ext cx="10166920" cy="45259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HelveticaNeueLT Std Lt Cn" panose="020B0406020202030204" pitchFamily="34" charset="0"/>
              </a:defRPr>
            </a:lvl1pPr>
            <a:lvl2pPr>
              <a:defRPr>
                <a:latin typeface="HelveticaNeueLT Std Lt Cn" panose="020B0406020202030204" pitchFamily="34" charset="0"/>
              </a:defRPr>
            </a:lvl2pPr>
            <a:lvl3pPr>
              <a:defRPr>
                <a:latin typeface="HelveticaNeueLT Std Lt Cn" panose="020B0406020202030204" pitchFamily="34" charset="0"/>
              </a:defRPr>
            </a:lvl3pPr>
            <a:lvl4pPr>
              <a:defRPr>
                <a:latin typeface="HelveticaNeueLT Std Lt Cn" panose="020B0406020202030204" pitchFamily="34" charset="0"/>
              </a:defRPr>
            </a:lvl4pPr>
            <a:lvl5pPr>
              <a:defRPr>
                <a:latin typeface="HelveticaNeueLT Std Lt Cn" panose="020B040602020203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229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84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4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C4133640-FE36-4D06-BBA9-D8F7812EB92E}" type="datetimeFigureOut">
              <a:rPr lang="es-CO" smtClean="0"/>
              <a:t>4/05/2018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4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54BCEF19-6307-4CD0-BF3E-B6CE3A2B79B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001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8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4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C4133640-FE36-4D06-BBA9-D8F7812EB92E}" type="datetimeFigureOut">
              <a:rPr lang="es-CO" smtClean="0"/>
              <a:t>4/05/2018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4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54BCEF19-6307-4CD0-BF3E-B6CE3A2B79B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979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61891a07-3880-4d30-84b6-36b606d48f3b" descr="6F93D6FA-56A3-4AED-B65C-E13DF766589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0"/>
            <a:ext cx="1320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Imagen" descr="::Cenefa_logosimbolo2_Negro.png"/>
          <p:cNvPicPr/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  <a14:imgEffect>
                      <a14:brightnessContrast bright="-2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800000">
            <a:off x="7920200" y="3501008"/>
            <a:ext cx="4271797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" y="6093299"/>
            <a:ext cx="1192746" cy="62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5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8" r:id="rId4"/>
  </p:sldLayoutIdLst>
  <p:txStyles>
    <p:titleStyle>
      <a:lvl1pPr algn="ctr" defTabSz="9143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:\Documents\JeS$\ATCAL\image00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81" y="188640"/>
            <a:ext cx="87730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3 Marcador de contenido"/>
          <p:cNvPicPr>
            <a:picLocks noChangeAspect="1"/>
          </p:cNvPicPr>
          <p:nvPr userDrawn="1"/>
        </p:nvPicPr>
        <p:blipFill rotWithShape="1"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4" t="37643"/>
          <a:stretch/>
        </p:blipFill>
        <p:spPr>
          <a:xfrm>
            <a:off x="5807968" y="656209"/>
            <a:ext cx="6354245" cy="6201791"/>
          </a:xfrm>
          <a:prstGeom prst="rect">
            <a:avLst/>
          </a:prstGeom>
        </p:spPr>
      </p:pic>
      <p:pic>
        <p:nvPicPr>
          <p:cNvPr id="13" name="61891a07-3880-4d30-84b6-36b606d48f3b" descr="6F93D6FA-56A3-4AED-B65C-E13DF766589E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9" r="29412"/>
          <a:stretch/>
        </p:blipFill>
        <p:spPr bwMode="auto">
          <a:xfrm rot="10800000">
            <a:off x="0" y="0"/>
            <a:ext cx="4313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00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</p:sldLayoutIdLst>
  <p:txStyles>
    <p:titleStyle>
      <a:lvl1pPr algn="ctr" defTabSz="9143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EMAAF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230" y="1803717"/>
            <a:ext cx="2623539" cy="32505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388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90">
        <p:blinds dir="vert"/>
      </p:transition>
    </mc:Choice>
    <mc:Fallback xmlns="">
      <p:transition spd="slow" advTm="509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26717" y="6181960"/>
            <a:ext cx="1993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HelveticaNeueLT Std Lt Cn" panose="020B0406020202030204" pitchFamily="34" charset="0"/>
              </a:rPr>
              <a:t>www.atcalsas.com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HelveticaNeueLT Std Lt Cn" panose="020B040602020203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15580" y="318370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METODOLOGÍA DELPHI</a:t>
            </a:r>
            <a:endParaRPr lang="es-E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9"/>
          <p:cNvSpPr/>
          <p:nvPr/>
        </p:nvSpPr>
        <p:spPr>
          <a:xfrm>
            <a:off x="1703512" y="2618439"/>
            <a:ext cx="9937104" cy="153064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0"/>
          <p:cNvSpPr/>
          <p:nvPr/>
        </p:nvSpPr>
        <p:spPr>
          <a:xfrm>
            <a:off x="1919536" y="2762456"/>
            <a:ext cx="9505056" cy="12426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HelveticaNeueLT Std Med Ext" panose="020B070703050203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19636" y="286036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  <a:latin typeface="HelveticaNeueLT Std Med Ext" panose="020B0707030502030204" pitchFamily="34" charset="0"/>
              </a:rPr>
              <a:t>DEFINICIÓN ESTRATEGIA DE DESARROLLO</a:t>
            </a:r>
            <a:endParaRPr lang="es-CO" sz="3200" dirty="0">
              <a:solidFill>
                <a:schemeClr val="bg1"/>
              </a:solidFill>
              <a:latin typeface="HelveticaNeueLT Std Med Ext" panose="020B07070305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/>
        </p:nvSpPr>
        <p:spPr>
          <a:xfrm>
            <a:off x="5663952" y="332657"/>
            <a:ext cx="6120680" cy="72007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70"/>
          <p:cNvSpPr/>
          <p:nvPr/>
        </p:nvSpPr>
        <p:spPr>
          <a:xfrm>
            <a:off x="5807967" y="476671"/>
            <a:ext cx="5837453" cy="4721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10" name="6 CuadroTexto"/>
          <p:cNvSpPr txBox="1"/>
          <p:nvPr/>
        </p:nvSpPr>
        <p:spPr>
          <a:xfrm>
            <a:off x="5807968" y="508609"/>
            <a:ext cx="583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BASE</a:t>
            </a:r>
            <a:endParaRPr lang="es-ES_tradn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B8F015-DB28-4898-AC63-3119040BD1B0}"/>
              </a:ext>
            </a:extLst>
          </p:cNvPr>
          <p:cNvSpPr txBox="1"/>
          <p:nvPr/>
        </p:nvSpPr>
        <p:spPr>
          <a:xfrm>
            <a:off x="623392" y="1772816"/>
            <a:ext cx="111612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/>
              <a:t>Según las respuestas e información recolectada, </a:t>
            </a:r>
            <a:r>
              <a:rPr lang="es-CO" sz="2000" b="1" dirty="0" smtClean="0"/>
              <a:t>LA EMPRESA </a:t>
            </a:r>
            <a:r>
              <a:rPr lang="es-CO" sz="2000" dirty="0" smtClean="0"/>
              <a:t>trabaja </a:t>
            </a:r>
            <a:r>
              <a:rPr lang="es-CO" sz="2000" dirty="0"/>
              <a:t>bajo los siguientes parámetros:</a:t>
            </a:r>
          </a:p>
          <a:p>
            <a:pPr algn="just"/>
            <a:endParaRPr lang="es-CO" sz="2000" dirty="0"/>
          </a:p>
          <a:p>
            <a:pPr marL="342900" indent="-342900" algn="just">
              <a:buFontTx/>
              <a:buChar char="-"/>
            </a:pPr>
            <a:r>
              <a:rPr lang="es-CO" sz="2000" b="1" dirty="0" smtClean="0"/>
              <a:t>Liderazgo </a:t>
            </a:r>
            <a:r>
              <a:rPr lang="es-CO" sz="2000" b="1" dirty="0"/>
              <a:t>en Costos: </a:t>
            </a:r>
            <a:r>
              <a:rPr lang="es-CO" sz="2000" dirty="0" smtClean="0"/>
              <a:t>Establecer si los precios de los productos o servicios que la empresa maneja frente al mercado están: por encima, en el promedio o por debajo del mercado; la justificación de esta situación y la orientación de la dirección para el futuro sobre este aspecto (mantener o cambiar la situación actual)</a:t>
            </a:r>
            <a:endParaRPr lang="es-CO" sz="2000" dirty="0"/>
          </a:p>
          <a:p>
            <a:pPr marL="342900" indent="-342900" algn="just">
              <a:buFontTx/>
              <a:buChar char="-"/>
            </a:pPr>
            <a:endParaRPr lang="es-CO" sz="2000" dirty="0"/>
          </a:p>
          <a:p>
            <a:pPr marL="342900" indent="-342900" algn="just">
              <a:buFontTx/>
              <a:buChar char="-"/>
            </a:pPr>
            <a:r>
              <a:rPr lang="es-CO" sz="2000" b="1" dirty="0"/>
              <a:t>Diferenciación: </a:t>
            </a:r>
            <a:r>
              <a:rPr lang="es-CO" sz="2000" dirty="0" smtClean="0"/>
              <a:t>Determinar si se cuenta con un diferencial importante en los productos y servicios ofrecidos frente a lo que se encuentra en el mercado, que fortalezas tiene frente a sus competidores y cómo desea la dirección que el mercado lo reconozca frente a estos diferenciales.</a:t>
            </a:r>
            <a:endParaRPr lang="es-CO" sz="2000" b="1" dirty="0"/>
          </a:p>
          <a:p>
            <a:pPr marL="342900" indent="-342900" algn="just">
              <a:buFontTx/>
              <a:buChar char="-"/>
            </a:pPr>
            <a:endParaRPr lang="es-CO" sz="2000" b="1" dirty="0"/>
          </a:p>
          <a:p>
            <a:pPr marL="342900" indent="-342900" algn="just">
              <a:buFontTx/>
              <a:buChar char="-"/>
            </a:pPr>
            <a:r>
              <a:rPr lang="es-CO" sz="2000" b="1" dirty="0"/>
              <a:t>Concentración: </a:t>
            </a:r>
            <a:r>
              <a:rPr lang="es-CO" sz="2000" dirty="0" smtClean="0"/>
              <a:t>Explicar en este punto si la empresa trabaja en un nicho específico de mercado o no tiene ningún tipo de segregación y así mismo, definir que lineamiento tiene la empresa sobre este aspecto para el futuro.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19537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9"/>
          <p:cNvSpPr/>
          <p:nvPr/>
        </p:nvSpPr>
        <p:spPr>
          <a:xfrm>
            <a:off x="5663952" y="332657"/>
            <a:ext cx="6120680" cy="72007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70"/>
          <p:cNvSpPr/>
          <p:nvPr/>
        </p:nvSpPr>
        <p:spPr>
          <a:xfrm>
            <a:off x="5807967" y="476671"/>
            <a:ext cx="5837453" cy="4721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5807968" y="508609"/>
            <a:ext cx="583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DE CRECIMIENTO</a:t>
            </a:r>
            <a:endParaRPr lang="es-ES_tradn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8B8F015-DB28-4898-AC63-3119040BD1B0}"/>
              </a:ext>
            </a:extLst>
          </p:cNvPr>
          <p:cNvSpPr txBox="1"/>
          <p:nvPr/>
        </p:nvSpPr>
        <p:spPr>
          <a:xfrm>
            <a:off x="638137" y="2060848"/>
            <a:ext cx="111612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CO" sz="2000" b="1" dirty="0" smtClean="0"/>
              <a:t>Penetración </a:t>
            </a:r>
            <a:r>
              <a:rPr lang="es-CO" sz="2000" b="1" dirty="0"/>
              <a:t>en el mercado Existente: </a:t>
            </a:r>
            <a:r>
              <a:rPr lang="es-CO" sz="2000" dirty="0" smtClean="0"/>
              <a:t>Determinar si la empresa desea ampliar su mercado actual y si tiene establecido en donde, como y que tanto quiere ampliarlo.</a:t>
            </a:r>
            <a:endParaRPr lang="es-CO" sz="2000" dirty="0"/>
          </a:p>
          <a:p>
            <a:pPr marL="342900" indent="-342900" algn="just">
              <a:buFontTx/>
              <a:buChar char="-"/>
            </a:pPr>
            <a:endParaRPr lang="es-CO" sz="2000" dirty="0"/>
          </a:p>
          <a:p>
            <a:pPr marL="342900" indent="-342900" algn="just">
              <a:buFontTx/>
              <a:buChar char="-"/>
            </a:pPr>
            <a:r>
              <a:rPr lang="es-CO" sz="2000" b="1" dirty="0"/>
              <a:t>Desarrollo de nuevos mercados: </a:t>
            </a:r>
            <a:r>
              <a:rPr lang="es-CO" sz="2000" dirty="0" smtClean="0"/>
              <a:t>Establecer si existe el interés de la dirección en ingresar a nuevos mercados y en caso de ser así con qué productos o servicios llegar a esos nuevos nichos.</a:t>
            </a:r>
            <a:endParaRPr lang="es-CO" sz="2000" dirty="0"/>
          </a:p>
          <a:p>
            <a:pPr marL="342900" indent="-342900" algn="just">
              <a:buFontTx/>
              <a:buChar char="-"/>
            </a:pPr>
            <a:endParaRPr lang="es-CO" sz="2000" b="1" dirty="0"/>
          </a:p>
          <a:p>
            <a:pPr marL="342900" indent="-342900" algn="just">
              <a:buFontTx/>
              <a:buChar char="-"/>
            </a:pPr>
            <a:r>
              <a:rPr lang="es-CO" sz="2000" b="1" dirty="0" smtClean="0"/>
              <a:t>Integración, </a:t>
            </a:r>
            <a:r>
              <a:rPr lang="es-CO" sz="2000" b="1" dirty="0"/>
              <a:t>diversificación: </a:t>
            </a:r>
            <a:r>
              <a:rPr lang="es-CO" sz="2000" dirty="0" smtClean="0"/>
              <a:t>Establecer si la dirección desea: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/>
              <a:t>Efectuar actividades que actualmente el cliente realiza para llegar al consumidor final del producto o servicio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/>
              <a:t>Fabricar o prestar el servicio que actualmente se adquiere de proveedores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/>
              <a:t>Ofrecer productos o servicios relacionados con el de la empresa y que en la actualidad lo ofrecen otras empresas con quienes incluso puede tener la organización algún tipo de convenio o alianza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/>
              <a:t>Ampliar su portafolio de productos o servicios, especificando que líneas se trabajaría.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05239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/>
        </p:nvSpPr>
        <p:spPr>
          <a:xfrm>
            <a:off x="5663952" y="332657"/>
            <a:ext cx="6120680" cy="72007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0"/>
          <p:cNvSpPr/>
          <p:nvPr/>
        </p:nvSpPr>
        <p:spPr>
          <a:xfrm>
            <a:off x="5807967" y="476671"/>
            <a:ext cx="5837453" cy="4721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5807968" y="508609"/>
            <a:ext cx="583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COMPETITIVA</a:t>
            </a:r>
            <a:endParaRPr lang="es-ES_tradn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B8F015-DB28-4898-AC63-3119040BD1B0}"/>
              </a:ext>
            </a:extLst>
          </p:cNvPr>
          <p:cNvSpPr txBox="1"/>
          <p:nvPr/>
        </p:nvSpPr>
        <p:spPr>
          <a:xfrm>
            <a:off x="612279" y="2502421"/>
            <a:ext cx="11161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CO" sz="2000" dirty="0" smtClean="0"/>
              <a:t>Definir si la empresa es líder en el mercado o se encuentra en una posición 2 o 3 entre los competidores</a:t>
            </a:r>
          </a:p>
          <a:p>
            <a:pPr marL="457200" indent="-457200" algn="just">
              <a:buAutoNum type="arabicPeriod"/>
            </a:pPr>
            <a:endParaRPr lang="es-CO" sz="2000" dirty="0" smtClean="0"/>
          </a:p>
          <a:p>
            <a:pPr marL="457200" indent="-457200" algn="just">
              <a:buAutoNum type="arabicPeriod"/>
            </a:pPr>
            <a:r>
              <a:rPr lang="es-ES" sz="2000" dirty="0" smtClean="0"/>
              <a:t>Según las respuestas del directivo determinar si busca mantenerse como líder en caso de serlo o se desea sobrepasar al líder actual con acciones concretas</a:t>
            </a:r>
          </a:p>
          <a:p>
            <a:pPr marL="457200" indent="-457200" algn="just">
              <a:buAutoNum type="arabicPeriod"/>
            </a:pPr>
            <a:endParaRPr lang="es-ES" sz="2000" dirty="0"/>
          </a:p>
          <a:p>
            <a:pPr marL="457200" indent="-457200" algn="just">
              <a:buAutoNum type="arabicPeriod"/>
            </a:pPr>
            <a:r>
              <a:rPr lang="es-ES" sz="2000" dirty="0" smtClean="0"/>
              <a:t>Establecer si se adopta una posición de seguir el mercado sin efectuar ataques a los competidores o si por el contrato se desea efectuar algún ataque para capturar el posicionamiento o mercado de algún competidor</a:t>
            </a:r>
          </a:p>
          <a:p>
            <a:pPr marL="457200" indent="-457200" algn="just">
              <a:buAutoNum type="arabicPeriod"/>
            </a:pPr>
            <a:endParaRPr lang="es-ES" sz="2000" dirty="0" smtClean="0"/>
          </a:p>
          <a:p>
            <a:pPr marL="457200" indent="-457200" algn="just">
              <a:buAutoNum type="arabicPeriod"/>
            </a:pPr>
            <a:r>
              <a:rPr lang="es-ES" sz="2000" dirty="0" smtClean="0"/>
              <a:t>Determinar si la empresa quiere especializarse y no competir de forma directa con nadie</a:t>
            </a:r>
          </a:p>
          <a:p>
            <a:pPr marL="457200" indent="-457200" algn="just">
              <a:buAutoNum type="arabicPeriod"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77528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1"/>
          <p:cNvSpPr/>
          <p:nvPr/>
        </p:nvSpPr>
        <p:spPr>
          <a:xfrm>
            <a:off x="983432" y="2070271"/>
            <a:ext cx="10412237" cy="377488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ES" altLang="ko-KR" sz="1994" dirty="0" smtClean="0">
                <a:ea typeface="Times New Roman" panose="02020603050405020304" pitchFamily="18" charset="0"/>
                <a:cs typeface="Arial" pitchFamily="34" charset="0"/>
              </a:rPr>
              <a:t>Establecer la posición de la dirección frente a:</a:t>
            </a:r>
          </a:p>
          <a:p>
            <a:pPr algn="just"/>
            <a:endParaRPr lang="es-ES" altLang="ko-KR" sz="1994" dirty="0">
              <a:ea typeface="Times New Roman" panose="02020603050405020304" pitchFamily="18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s-ES" altLang="ko-KR" sz="1994" dirty="0" smtClean="0">
                <a:ea typeface="Times New Roman" panose="02020603050405020304" pitchFamily="18" charset="0"/>
                <a:cs typeface="Arial" pitchFamily="34" charset="0"/>
              </a:rPr>
              <a:t>Enfocar sus esfuerzos en la calidad del producto o servicio buscando la meta del cero error</a:t>
            </a:r>
          </a:p>
          <a:p>
            <a:pPr marL="457200" indent="-457200" algn="just">
              <a:buAutoNum type="arabicPeriod"/>
            </a:pPr>
            <a:endParaRPr lang="es-ES" altLang="ko-KR" sz="1994" dirty="0" smtClean="0">
              <a:ea typeface="Times New Roman" panose="02020603050405020304" pitchFamily="18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s-ES" altLang="ko-KR" sz="1994" dirty="0" smtClean="0">
                <a:ea typeface="Times New Roman" panose="02020603050405020304" pitchFamily="18" charset="0"/>
                <a:cs typeface="Arial" pitchFamily="34" charset="0"/>
              </a:rPr>
              <a:t>Que tan flexible pueden ser sus operaciones para asegurar un cubrimiento de todas las necesidades y expectativas de los clientes o por el contrario mantener un producto o servicio estándar</a:t>
            </a:r>
          </a:p>
          <a:p>
            <a:pPr marL="457200" indent="-457200" algn="just">
              <a:buAutoNum type="arabicPeriod"/>
            </a:pPr>
            <a:endParaRPr lang="es-ES" altLang="ko-KR" sz="1994" dirty="0" smtClean="0">
              <a:ea typeface="Times New Roman" panose="02020603050405020304" pitchFamily="18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s-ES" altLang="ko-KR" sz="1994" dirty="0" smtClean="0">
                <a:ea typeface="Times New Roman" panose="02020603050405020304" pitchFamily="18" charset="0"/>
                <a:cs typeface="Arial" pitchFamily="34" charset="0"/>
              </a:rPr>
              <a:t>Asegurar la revisión permanente de la planeación estratégica definida y efectuar la reformulación oportuna</a:t>
            </a:r>
          </a:p>
          <a:p>
            <a:pPr marL="457200" indent="-457200" algn="just">
              <a:buAutoNum type="arabicPeriod"/>
            </a:pPr>
            <a:endParaRPr lang="es-ES" altLang="ko-KR" sz="1994" dirty="0" smtClean="0">
              <a:ea typeface="Times New Roman" panose="02020603050405020304" pitchFamily="18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s-ES" altLang="ko-KR" sz="1994" dirty="0" smtClean="0">
                <a:ea typeface="Times New Roman" panose="02020603050405020304" pitchFamily="18" charset="0"/>
                <a:cs typeface="Arial" pitchFamily="34" charset="0"/>
              </a:rPr>
              <a:t>Gestionar el conocimiento en la empresa</a:t>
            </a:r>
            <a:endParaRPr lang="es-ES" altLang="ko-KR" sz="1994" dirty="0"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6" name="Rectangle 69"/>
          <p:cNvSpPr/>
          <p:nvPr/>
        </p:nvSpPr>
        <p:spPr>
          <a:xfrm>
            <a:off x="5663952" y="332657"/>
            <a:ext cx="6120680" cy="72007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0"/>
          <p:cNvSpPr/>
          <p:nvPr/>
        </p:nvSpPr>
        <p:spPr>
          <a:xfrm>
            <a:off x="5807967" y="476671"/>
            <a:ext cx="5837453" cy="4721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5807968" y="508609"/>
            <a:ext cx="583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APRENDIZAJE E INNOVACIÓN</a:t>
            </a:r>
            <a:endParaRPr lang="es-ES_tradn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6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/>
        </p:nvSpPr>
        <p:spPr>
          <a:xfrm>
            <a:off x="5663952" y="332657"/>
            <a:ext cx="6120680" cy="72007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0"/>
          <p:cNvSpPr/>
          <p:nvPr/>
        </p:nvSpPr>
        <p:spPr>
          <a:xfrm>
            <a:off x="5807967" y="476671"/>
            <a:ext cx="5837453" cy="4721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5807968" y="508609"/>
            <a:ext cx="583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CONSOLIDADO DE ESTRATEGIAS</a:t>
            </a:r>
            <a:endParaRPr lang="es-ES_tradn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8B8F015-DB28-4898-AC63-3119040BD1B0}"/>
              </a:ext>
            </a:extLst>
          </p:cNvPr>
          <p:cNvSpPr txBox="1"/>
          <p:nvPr/>
        </p:nvSpPr>
        <p:spPr>
          <a:xfrm>
            <a:off x="623392" y="2741744"/>
            <a:ext cx="47525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000" dirty="0" smtClean="0"/>
              <a:t>Según el análisis anterior, se determina que </a:t>
            </a:r>
            <a:r>
              <a:rPr lang="es-CO" sz="3000" dirty="0" smtClean="0"/>
              <a:t>LA EMPRESA </a:t>
            </a:r>
            <a:r>
              <a:rPr lang="es-CO" sz="3000" dirty="0" smtClean="0"/>
              <a:t>trabajará como base de su direccionamiento estratégico estas siguientes estrategias:</a:t>
            </a:r>
            <a:endParaRPr lang="es-CO" sz="3000" b="1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580158007"/>
              </p:ext>
            </p:extLst>
          </p:nvPr>
        </p:nvGraphicFramePr>
        <p:xfrm>
          <a:off x="5015880" y="1484784"/>
          <a:ext cx="7815489" cy="491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97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EMAAF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230" y="1803717"/>
            <a:ext cx="2623539" cy="325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"/>
</p:tagLst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7017</TotalTime>
  <Words>532</Words>
  <Application>Microsoft Office PowerPoint</Application>
  <PresentationFormat>Panorámica</PresentationFormat>
  <Paragraphs>50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Helvetica</vt:lpstr>
      <vt:lpstr>HelveticaNeueLT Std Lt Cn</vt:lpstr>
      <vt:lpstr>HelveticaNeueLT Std Med Ext</vt:lpstr>
      <vt:lpstr>Times New Roman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Yovanna</dc:creator>
  <cp:lastModifiedBy>Yova</cp:lastModifiedBy>
  <cp:revision>348</cp:revision>
  <dcterms:created xsi:type="dcterms:W3CDTF">2012-08-09T15:29:31Z</dcterms:created>
  <dcterms:modified xsi:type="dcterms:W3CDTF">2018-05-05T00:25:31Z</dcterms:modified>
</cp:coreProperties>
</file>